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797675" cy="9926625"/>
  <p:embeddedFontLst>
    <p:embeddedFont>
      <p:font typeface="Century Gothic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0" roundtripDataSignature="AMtx7mhiibTnM5G8xT0zhemMAUcwFuYL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CenturyGothic-bold.fntdata"/><Relationship Id="rId16" Type="http://schemas.openxmlformats.org/officeDocument/2006/relationships/font" Target="fonts/CenturyGothic-regular.fntdata"/><Relationship Id="rId5" Type="http://schemas.openxmlformats.org/officeDocument/2006/relationships/slide" Target="slides/slide1.xml"/><Relationship Id="rId19" Type="http://schemas.openxmlformats.org/officeDocument/2006/relationships/font" Target="fonts/CenturyGothic-boldItalic.fntdata"/><Relationship Id="rId6" Type="http://schemas.openxmlformats.org/officeDocument/2006/relationships/slide" Target="slides/slide2.xml"/><Relationship Id="rId18" Type="http://schemas.openxmlformats.org/officeDocument/2006/relationships/font" Target="fonts/CenturyGothic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5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5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4" name="Google Shape;144;p3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4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1" name="Google Shape;151;p4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4" name="Google Shape;94;p6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2068450b9f6_0_8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1" name="Google Shape;101;g2068450b9f6_0_8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2068450b9f6_0_14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g2068450b9f6_0_14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7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p7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068450b9f6_0_22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3" name="Google Shape;123;g2068450b9f6_0_22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068450b9f6_0_32:notes"/>
          <p:cNvSpPr/>
          <p:nvPr>
            <p:ph idx="2" type="sldImg"/>
          </p:nvPr>
        </p:nvSpPr>
        <p:spPr>
          <a:xfrm>
            <a:off x="1133150" y="744475"/>
            <a:ext cx="4532100" cy="37224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g2068450b9f6_0_32:notes"/>
          <p:cNvSpPr txBox="1"/>
          <p:nvPr>
            <p:ph idx="1" type="body"/>
          </p:nvPr>
        </p:nvSpPr>
        <p:spPr>
          <a:xfrm>
            <a:off x="679750" y="4715125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:notes"/>
          <p:cNvSpPr txBox="1"/>
          <p:nvPr>
            <p:ph idx="1" type="body"/>
          </p:nvPr>
        </p:nvSpPr>
        <p:spPr>
          <a:xfrm>
            <a:off x="679750" y="4715125"/>
            <a:ext cx="5438125" cy="44669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8" name="Google Shape;138;p1:notes"/>
          <p:cNvSpPr/>
          <p:nvPr>
            <p:ph idx="2" type="sldImg"/>
          </p:nvPr>
        </p:nvSpPr>
        <p:spPr>
          <a:xfrm>
            <a:off x="1133150" y="744475"/>
            <a:ext cx="4532000" cy="372247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2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3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3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4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4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9" name="Google Shape;19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" name="Google Shape;25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6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16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1" name="Google Shape;3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17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7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8" name="Google Shape;3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8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8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18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18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0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20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1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1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1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2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Relationship Id="rId4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png"/><Relationship Id="rId4" Type="http://schemas.openxmlformats.org/officeDocument/2006/relationships/image" Target="../media/image7.jpg"/><Relationship Id="rId5" Type="http://schemas.openxmlformats.org/officeDocument/2006/relationships/image" Target="../media/image3.png"/><Relationship Id="rId6" Type="http://schemas.openxmlformats.org/officeDocument/2006/relationships/image" Target="../media/image1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2192000" cy="6167336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5"/>
          <p:cNvSpPr txBox="1"/>
          <p:nvPr>
            <p:ph type="title"/>
          </p:nvPr>
        </p:nvSpPr>
        <p:spPr>
          <a:xfrm>
            <a:off x="992220" y="1894461"/>
            <a:ext cx="9805481" cy="205496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500"/>
              <a:buFont typeface="Arial Rounded"/>
              <a:buNone/>
            </a:pPr>
            <a:r>
              <a:rPr b="1" lang="en-US" sz="6500">
                <a:latin typeface="Arial Rounded"/>
                <a:ea typeface="Arial Rounded"/>
                <a:cs typeface="Arial Rounded"/>
                <a:sym typeface="Arial Rounded"/>
              </a:rPr>
              <a:t>Food Preparation and Nutrition</a:t>
            </a:r>
            <a:endParaRPr b="1" sz="6500"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"/>
          <p:cNvSpPr txBox="1"/>
          <p:nvPr>
            <p:ph type="title"/>
          </p:nvPr>
        </p:nvSpPr>
        <p:spPr>
          <a:xfrm>
            <a:off x="68093" y="165370"/>
            <a:ext cx="12055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</a:pP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NEA (Non-exam assessment) </a:t>
            </a:r>
            <a:br>
              <a:rPr b="1" lang="en-US"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b="1" lang="en-US">
                <a:latin typeface="Arial Rounded"/>
                <a:ea typeface="Arial Rounded"/>
                <a:cs typeface="Arial Rounded"/>
                <a:sym typeface="Arial Rounded"/>
              </a:rPr>
              <a:t>50% of final grade</a:t>
            </a:r>
            <a:endParaRPr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7" name="Google Shape;147;p3"/>
          <p:cNvSpPr/>
          <p:nvPr/>
        </p:nvSpPr>
        <p:spPr>
          <a:xfrm>
            <a:off x="135307" y="1467183"/>
            <a:ext cx="11890442" cy="2676621"/>
          </a:xfrm>
          <a:prstGeom prst="rect">
            <a:avLst/>
          </a:prstGeom>
          <a:solidFill>
            <a:srgbClr val="B3C6E7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NEA 1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- 15% of your final grade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Investigation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1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Investigating what is happening when food is prepared and cooked.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3"/>
          <p:cNvSpPr/>
          <p:nvPr/>
        </p:nvSpPr>
        <p:spPr>
          <a:xfrm>
            <a:off x="135306" y="4275119"/>
            <a:ext cx="11890443" cy="2559132"/>
          </a:xfrm>
          <a:prstGeom prst="rect">
            <a:avLst/>
          </a:prstGeom>
          <a:solidFill>
            <a:srgbClr val="C4E0B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NEA 2 </a:t>
            </a:r>
            <a:r>
              <a:rPr b="0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- 35% of your final grade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Food Preparation Task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1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Plan, prepare, cook and present three dishes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4"/>
          <p:cNvSpPr txBox="1"/>
          <p:nvPr/>
        </p:nvSpPr>
        <p:spPr>
          <a:xfrm>
            <a:off x="68093" y="165370"/>
            <a:ext cx="12055813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Rounded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Written Exam</a:t>
            </a:r>
            <a:br>
              <a:rPr b="1" i="0" lang="en-US" sz="44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</a:br>
            <a:r>
              <a:rPr b="1" i="0" lang="en-US" sz="44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50% of final grade</a:t>
            </a:r>
            <a:endParaRPr b="1" i="0" sz="44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4" name="Google Shape;154;p4"/>
          <p:cNvSpPr/>
          <p:nvPr/>
        </p:nvSpPr>
        <p:spPr>
          <a:xfrm>
            <a:off x="233463" y="1990616"/>
            <a:ext cx="11725072" cy="2101165"/>
          </a:xfrm>
          <a:prstGeom prst="rect">
            <a:avLst/>
          </a:prstGeom>
          <a:solidFill>
            <a:srgbClr val="FEE59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Section 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1" lang="en-US" sz="3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Multiple choice questions. They test how well you recall information from the different sections.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t/>
            </a:r>
            <a:endParaRPr b="0" i="1" sz="3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55" name="Google Shape;155;p4"/>
          <p:cNvSpPr/>
          <p:nvPr/>
        </p:nvSpPr>
        <p:spPr>
          <a:xfrm>
            <a:off x="233463" y="4330208"/>
            <a:ext cx="11725072" cy="2101165"/>
          </a:xfrm>
          <a:prstGeom prst="rect">
            <a:avLst/>
          </a:prstGeom>
          <a:solidFill>
            <a:srgbClr val="FEE59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Section B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500"/>
              <a:buFont typeface="Arial"/>
              <a:buNone/>
            </a:pPr>
            <a:r>
              <a:rPr b="0" i="1" lang="en-US" sz="35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There will be a range of questions in this section, with different degrees of difficulty. </a:t>
            </a:r>
            <a:endParaRPr b="0" i="1" sz="35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Google Shape;90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817123"/>
            <a:ext cx="11958536" cy="620038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 txBox="1"/>
          <p:nvPr/>
        </p:nvSpPr>
        <p:spPr>
          <a:xfrm>
            <a:off x="2937753" y="3240129"/>
            <a:ext cx="6316493" cy="95331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2500"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 Rounded"/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GCSE Specification</a:t>
            </a:r>
            <a:endParaRPr b="1" i="0" sz="55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6"/>
          <p:cNvSpPr/>
          <p:nvPr/>
        </p:nvSpPr>
        <p:spPr>
          <a:xfrm>
            <a:off x="272300" y="0"/>
            <a:ext cx="11512200" cy="2042100"/>
          </a:xfrm>
          <a:prstGeom prst="rect">
            <a:avLst/>
          </a:prstGeom>
          <a:solidFill>
            <a:srgbClr val="FEE599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1. Food, Nutrition and Health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food is composed of, why we need it and how it affects our long term health.</a:t>
            </a:r>
            <a:endParaRPr b="0" i="1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97" name="Google Shape;9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78575" y="2184662"/>
            <a:ext cx="6719000" cy="456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1200" y="2321200"/>
            <a:ext cx="3438500" cy="4293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2068450b9f6_0_8"/>
          <p:cNvSpPr/>
          <p:nvPr/>
        </p:nvSpPr>
        <p:spPr>
          <a:xfrm>
            <a:off x="233475" y="265953"/>
            <a:ext cx="11725200" cy="2146800"/>
          </a:xfrm>
          <a:prstGeom prst="rect">
            <a:avLst/>
          </a:prstGeom>
          <a:solidFill>
            <a:srgbClr val="BBD6EE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2. Food Science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What happens to the ingredients in food when you prepare and cook them.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4" name="Google Shape;104;g2068450b9f6_0_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3469" y="2583749"/>
            <a:ext cx="7438227" cy="418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g2068450b9f6_0_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87050" y="2785525"/>
            <a:ext cx="3780450" cy="3780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068450b9f6_0_14"/>
          <p:cNvSpPr/>
          <p:nvPr/>
        </p:nvSpPr>
        <p:spPr>
          <a:xfrm>
            <a:off x="233475" y="133000"/>
            <a:ext cx="11725200" cy="1994700"/>
          </a:xfrm>
          <a:prstGeom prst="rect">
            <a:avLst/>
          </a:prstGeom>
          <a:solidFill>
            <a:srgbClr val="C4E0B2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3. Food Safety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do we store, prepare and cook foods safely and what are the effects of not doing this correctly.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g2068450b9f6_0_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500" y="2582125"/>
            <a:ext cx="6630375" cy="385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g2068450b9f6_0_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41350" y="2919350"/>
            <a:ext cx="5417325" cy="30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7"/>
          <p:cNvSpPr/>
          <p:nvPr/>
        </p:nvSpPr>
        <p:spPr>
          <a:xfrm>
            <a:off x="233475" y="4382025"/>
            <a:ext cx="11725200" cy="2355600"/>
          </a:xfrm>
          <a:prstGeom prst="rect">
            <a:avLst/>
          </a:prstGeom>
          <a:solidFill>
            <a:srgbClr val="F7CAAC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4. Food Choice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How the food choices people make affect the health and well being of themselves and the environment.</a:t>
            </a:r>
            <a:endParaRPr b="0" i="1" sz="28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18" name="Google Shape;118;p7"/>
          <p:cNvPicPr preferRelativeResize="0"/>
          <p:nvPr/>
        </p:nvPicPr>
        <p:blipFill rotWithShape="1">
          <a:blip r:embed="rId3">
            <a:alphaModFix/>
          </a:blip>
          <a:srcRect b="-6088" l="0" r="0" t="6089"/>
          <a:stretch/>
        </p:blipFill>
        <p:spPr>
          <a:xfrm>
            <a:off x="5007425" y="379950"/>
            <a:ext cx="7184571" cy="46826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124650" y="3"/>
            <a:ext cx="3186725" cy="211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61400" y="2112950"/>
            <a:ext cx="2820897" cy="2112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2068450b9f6_0_22"/>
          <p:cNvSpPr/>
          <p:nvPr/>
        </p:nvSpPr>
        <p:spPr>
          <a:xfrm>
            <a:off x="233475" y="0"/>
            <a:ext cx="11725200" cy="1785900"/>
          </a:xfrm>
          <a:prstGeom prst="rect">
            <a:avLst/>
          </a:prstGeom>
          <a:solidFill>
            <a:srgbClr val="F0C2F4"/>
          </a:solidFill>
          <a:ln cap="flat" cmpd="sng" w="12700">
            <a:solidFill>
              <a:schemeClr val="dk1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44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5. Food Provenance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1" lang="en-US" sz="3200" u="none" cap="none" strike="noStrike">
                <a:solidFill>
                  <a:schemeClr val="dk1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Where food comes from and how it is produced and sold</a:t>
            </a:r>
            <a:endParaRPr b="0" i="1" sz="3200" u="none" cap="none" strike="noStrike">
              <a:solidFill>
                <a:schemeClr val="dk1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126" name="Google Shape;126;g2068450b9f6_0_22"/>
          <p:cNvPicPr preferRelativeResize="0"/>
          <p:nvPr/>
        </p:nvPicPr>
        <p:blipFill rotWithShape="1">
          <a:blip r:embed="rId3">
            <a:alphaModFix/>
          </a:blip>
          <a:srcRect b="0" l="7649" r="6578" t="0"/>
          <a:stretch/>
        </p:blipFill>
        <p:spPr>
          <a:xfrm>
            <a:off x="233475" y="1905125"/>
            <a:ext cx="7219775" cy="4857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g2068450b9f6_0_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55953" y="1931462"/>
            <a:ext cx="1831347" cy="215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g2068450b9f6_0_2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3575" y="4236975"/>
            <a:ext cx="4375100" cy="245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g2068450b9f6_0_2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776025" y="1931449"/>
            <a:ext cx="1963793" cy="2159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068450b9f6_0_32"/>
          <p:cNvSpPr txBox="1"/>
          <p:nvPr>
            <p:ph type="title"/>
          </p:nvPr>
        </p:nvSpPr>
        <p:spPr>
          <a:xfrm>
            <a:off x="329275" y="365125"/>
            <a:ext cx="11569200" cy="1496700"/>
          </a:xfrm>
          <a:prstGeom prst="rect">
            <a:avLst/>
          </a:prstGeom>
          <a:solidFill>
            <a:srgbClr val="00F6FF">
              <a:alpha val="8235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 fontScale="9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latin typeface="Arial Rounded"/>
                <a:ea typeface="Arial Rounded"/>
                <a:cs typeface="Arial Rounded"/>
                <a:sym typeface="Arial Rounded"/>
              </a:rPr>
              <a:t>Practical cooking: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45454"/>
              <a:buNone/>
            </a:pPr>
            <a:r>
              <a:rPr lang="en-US">
                <a:latin typeface="Arial Rounded"/>
                <a:ea typeface="Arial Rounded"/>
                <a:cs typeface="Arial Rounded"/>
                <a:sym typeface="Arial Rounded"/>
              </a:rPr>
              <a:t>Recipes covering key skills areas, examples could include:  </a:t>
            </a:r>
            <a:endParaRPr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5" name="Google Shape;135;g2068450b9f6_0_32"/>
          <p:cNvSpPr txBox="1"/>
          <p:nvPr/>
        </p:nvSpPr>
        <p:spPr>
          <a:xfrm>
            <a:off x="82325" y="1861825"/>
            <a:ext cx="12109500" cy="4617600"/>
          </a:xfrm>
          <a:prstGeom prst="rect">
            <a:avLst/>
          </a:prstGeom>
          <a:solidFill>
            <a:srgbClr val="00F6FF">
              <a:alpha val="8235"/>
            </a:srgbClr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Doughs - bread, pasta, pastry - shortcrust, flaky, choux  (turnovers, sausage rolls, profiteroles)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Egg cookery  - quiche, meringue, pancakes, omelettes, 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Sauces - emulsions, reduction sauces, starch based sauces (mayonnaise, Hollandaise sauce, pesto, ganache, fruit coulis, fruit curd) 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Meat - filleting, marinading, roasting, grilling, baking, wrapping, 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Fish - filleting, shaping, breading, baking, frying (fish pie, fish cakes) 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Meat analogues (alternatives) - quorn, tofu 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Setting - protein denaturation, chilling, heating, (cheesecake, ice cream)</a:t>
            </a:r>
            <a:endParaRPr b="0" i="0" sz="3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7225" y="1171575"/>
            <a:ext cx="10877550" cy="4514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"/>
          <p:cNvSpPr txBox="1"/>
          <p:nvPr/>
        </p:nvSpPr>
        <p:spPr>
          <a:xfrm>
            <a:off x="2587557" y="2762655"/>
            <a:ext cx="7042825" cy="112827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500"/>
              <a:buFont typeface="Arial Rounded"/>
              <a:buNone/>
            </a:pPr>
            <a:r>
              <a:rPr b="1" i="0" lang="en-US" sz="5500" u="none" cap="none" strike="noStrik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Assessment</a:t>
            </a:r>
            <a:endParaRPr b="1" i="0" sz="5500" u="none" cap="none" strike="noStrik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2020-02-05T17:42:40Z</dcterms:created>
  <dc:creator>Gemma Capozzi</dc:creator>
</cp:coreProperties>
</file>