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sldIdLst>
    <p:sldId id="257" r:id="rId3"/>
    <p:sldId id="258" r:id="rId4"/>
    <p:sldId id="261" r:id="rId5"/>
    <p:sldId id="262" r:id="rId6"/>
    <p:sldId id="263" r:id="rId7"/>
    <p:sldId id="264" r:id="rId8"/>
    <p:sldId id="265" r:id="rId9"/>
    <p:sldId id="266" r:id="rId10"/>
    <p:sldId id="260"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307"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1" d="100"/>
          <a:sy n="61" d="100"/>
        </p:scale>
        <p:origin x="4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31BA5-A9C3-4DC9-BF78-AB9CECA54BEA}" type="datetimeFigureOut">
              <a:rPr lang="en-GB" smtClean="0"/>
              <a:t>02/11/2017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7E921-DC55-4A69-8008-2A5E98FB8763}" type="slidenum">
              <a:rPr lang="en-GB" smtClean="0"/>
              <a:t>‹#›</a:t>
            </a:fld>
            <a:endParaRPr lang="en-GB"/>
          </a:p>
        </p:txBody>
      </p:sp>
    </p:spTree>
    <p:extLst>
      <p:ext uri="{BB962C8B-B14F-4D97-AF65-F5344CB8AC3E}">
        <p14:creationId xmlns:p14="http://schemas.microsoft.com/office/powerpoint/2010/main" val="149521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a:t>
            </a:fld>
            <a:endParaRPr lang="en-US" dirty="0"/>
          </a:p>
        </p:txBody>
      </p:sp>
    </p:spTree>
    <p:extLst>
      <p:ext uri="{BB962C8B-B14F-4D97-AF65-F5344CB8AC3E}">
        <p14:creationId xmlns:p14="http://schemas.microsoft.com/office/powerpoint/2010/main" val="382625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9604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a:t>
            </a:fld>
            <a:endParaRPr lang="en-US" dirty="0"/>
          </a:p>
        </p:txBody>
      </p:sp>
    </p:spTree>
    <p:extLst>
      <p:ext uri="{BB962C8B-B14F-4D97-AF65-F5344CB8AC3E}">
        <p14:creationId xmlns:p14="http://schemas.microsoft.com/office/powerpoint/2010/main" val="3107107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20</a:t>
            </a:fld>
            <a:endParaRPr lang="en-US" dirty="0"/>
          </a:p>
        </p:txBody>
      </p:sp>
    </p:spTree>
    <p:extLst>
      <p:ext uri="{BB962C8B-B14F-4D97-AF65-F5344CB8AC3E}">
        <p14:creationId xmlns:p14="http://schemas.microsoft.com/office/powerpoint/2010/main" val="45232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27</a:t>
            </a:fld>
            <a:endParaRPr lang="en-US" dirty="0"/>
          </a:p>
        </p:txBody>
      </p:sp>
    </p:spTree>
    <p:extLst>
      <p:ext uri="{BB962C8B-B14F-4D97-AF65-F5344CB8AC3E}">
        <p14:creationId xmlns:p14="http://schemas.microsoft.com/office/powerpoint/2010/main" val="33036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35</a:t>
            </a:fld>
            <a:endParaRPr lang="en-US" dirty="0"/>
          </a:p>
        </p:txBody>
      </p:sp>
    </p:spTree>
    <p:extLst>
      <p:ext uri="{BB962C8B-B14F-4D97-AF65-F5344CB8AC3E}">
        <p14:creationId xmlns:p14="http://schemas.microsoft.com/office/powerpoint/2010/main" val="20394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44</a:t>
            </a:fld>
            <a:endParaRPr lang="en-US" dirty="0"/>
          </a:p>
        </p:txBody>
      </p:sp>
    </p:spTree>
    <p:extLst>
      <p:ext uri="{BB962C8B-B14F-4D97-AF65-F5344CB8AC3E}">
        <p14:creationId xmlns:p14="http://schemas.microsoft.com/office/powerpoint/2010/main" val="107044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19D056-93B6-4DB2-B22C-54A9B740B036}"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265839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9D056-93B6-4DB2-B22C-54A9B740B036}"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58167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9D056-93B6-4DB2-B22C-54A9B740B036}"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2749719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406" y="764704"/>
            <a:ext cx="8964488"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83406" y="2420888"/>
            <a:ext cx="8964488" cy="1752600"/>
          </a:xfrm>
        </p:spPr>
        <p:txBody>
          <a:bodyPr/>
          <a:lstStyle>
            <a:lvl1pPr marL="0" indent="0" algn="ctr">
              <a:buNone/>
              <a:defRPr>
                <a:solidFill>
                  <a:schemeClr val="tx1">
                    <a:tint val="75000"/>
                  </a:schemeClr>
                </a:solidFill>
                <a:latin typeface="News Gothic MT"/>
                <a:cs typeface="News Gothic 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17680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5904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7"/>
            <a:ext cx="85725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79400" y="3886200"/>
            <a:ext cx="85725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10684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6EC85-0683-450E-8480-3C7CAFB96E5F}" type="datetimeFigureOut">
              <a:rPr lang="en-GB" smtClean="0"/>
              <a:t>02/11/2017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2ED2C7-C42F-4CC6-864F-0846CC850F75}" type="slidenum">
              <a:rPr lang="en-GB" smtClean="0"/>
              <a:t>‹#›</a:t>
            </a:fld>
            <a:endParaRPr lang="en-GB"/>
          </a:p>
        </p:txBody>
      </p:sp>
    </p:spTree>
    <p:extLst>
      <p:ext uri="{BB962C8B-B14F-4D97-AF65-F5344CB8AC3E}">
        <p14:creationId xmlns:p14="http://schemas.microsoft.com/office/powerpoint/2010/main" val="194816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9D056-93B6-4DB2-B22C-54A9B740B036}"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53767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19D056-93B6-4DB2-B22C-54A9B740B036}" type="datetimeFigureOut">
              <a:rPr lang="en-GB" smtClean="0"/>
              <a:t>02/11/2017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131253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19D056-93B6-4DB2-B22C-54A9B740B036}" type="datetimeFigureOut">
              <a:rPr lang="en-GB" smtClean="0"/>
              <a:t>02/11/2017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237368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19D056-93B6-4DB2-B22C-54A9B740B036}" type="datetimeFigureOut">
              <a:rPr lang="en-GB" smtClean="0"/>
              <a:t>02/11/2017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207360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19D056-93B6-4DB2-B22C-54A9B740B036}" type="datetimeFigureOut">
              <a:rPr lang="en-GB" smtClean="0"/>
              <a:t>02/11/2017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234406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9D056-93B6-4DB2-B22C-54A9B740B036}" type="datetimeFigureOut">
              <a:rPr lang="en-GB" smtClean="0"/>
              <a:t>02/11/2017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184494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9D056-93B6-4DB2-B22C-54A9B740B036}" type="datetimeFigureOut">
              <a:rPr lang="en-GB" smtClean="0"/>
              <a:t>02/11/2017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40980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9D056-93B6-4DB2-B22C-54A9B740B036}" type="datetimeFigureOut">
              <a:rPr lang="en-GB" smtClean="0"/>
              <a:t>02/11/2017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68982-EDA6-4BAE-B08C-D619C73FCA71}" type="slidenum">
              <a:rPr lang="en-GB" smtClean="0"/>
              <a:t>‹#›</a:t>
            </a:fld>
            <a:endParaRPr lang="en-GB"/>
          </a:p>
        </p:txBody>
      </p:sp>
    </p:spTree>
    <p:extLst>
      <p:ext uri="{BB962C8B-B14F-4D97-AF65-F5344CB8AC3E}">
        <p14:creationId xmlns:p14="http://schemas.microsoft.com/office/powerpoint/2010/main" val="412932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9D056-93B6-4DB2-B22C-54A9B740B036}" type="datetimeFigureOut">
              <a:rPr lang="en-GB" smtClean="0"/>
              <a:t>02/11/2017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68982-EDA6-4BAE-B08C-D619C73FCA71}" type="slidenum">
              <a:rPr lang="en-GB" smtClean="0"/>
              <a:t>‹#›</a:t>
            </a:fld>
            <a:endParaRPr lang="en-GB"/>
          </a:p>
        </p:txBody>
      </p:sp>
    </p:spTree>
    <p:extLst>
      <p:ext uri="{BB962C8B-B14F-4D97-AF65-F5344CB8AC3E}">
        <p14:creationId xmlns:p14="http://schemas.microsoft.com/office/powerpoint/2010/main" val="3049742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7938" y="774701"/>
            <a:ext cx="9116061"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429" y="2996952"/>
            <a:ext cx="9126570"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7131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342900" rtl="0" eaLnBrk="1" latinLnBrk="0" hangingPunct="1">
        <a:spcBef>
          <a:spcPct val="0"/>
        </a:spcBef>
        <a:buNone/>
        <a:defRPr sz="3300" kern="1200">
          <a:solidFill>
            <a:schemeClr val="tx1"/>
          </a:solidFill>
          <a:latin typeface="+mj-lt"/>
          <a:ea typeface="+mj-ea"/>
          <a:cs typeface="Lato Medium"/>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pixl.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hyperlink" Target="http://www.pixl.org.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hyperlink" Target="http://www.pixl.org.u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hyperlink" Target="http://www.pixl.org.u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uk/url?sa=i&amp;rct=j&amp;q=&amp;esrc=s&amp;source=images&amp;cd=&amp;cad=rja&amp;uact=8&amp;ved=0ahUKEwjEhJbs_rrVAhVD7xQKHdTRATUQjRwIBw&amp;url=https://commons.wikimedia.org/wiki/File:Periodic-table.jpg&amp;psig=AFQjCNGvZmsT2YXs6lnm7Qp9QDyLf27j4g&amp;ust=1501847145110959"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uk/url?sa=i&amp;rct=j&amp;q=&amp;esrc=s&amp;source=images&amp;cd=&amp;cad=rja&amp;uact=8&amp;ved=0ahUKEwjEhJbs_rrVAhVD7xQKHdTRATUQjRwIBw&amp;url=https://commons.wikimedia.org/wiki/File:Periodic-table.jpg&amp;psig=AFQjCNGvZmsT2YXs6lnm7Qp9QDyLf27j4g&amp;ust=1501847145110959"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hyperlink" Target="http://www.pixl.org.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hyperlink" Target="http://www.pixl.org.u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uk/url?sa=i&amp;rct=j&amp;q=&amp;esrc=s&amp;source=images&amp;cd=&amp;cad=rja&amp;uact=8&amp;ved=0ahUKEwjXhI70wKnVAhXFLlAKHXWVCPkQjRwIBw&amp;url=http://www.publicdomainpictures.net/view-image.php?image%3D79853%26picture%3Dempty-electric-light-bulb&amp;psig=AFQjCNFKzBtTVtxrUHdN8LhwTFEzXhxFjw&amp;ust=1501246427222163"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uk/url?sa=i&amp;rct=j&amp;q=&amp;esrc=s&amp;source=images&amp;cd=&amp;cad=rja&amp;uact=8&amp;ved=0ahUKEwjXhI70wKnVAhXFLlAKHXWVCPkQjRwIBw&amp;url=http://www.publicdomainpictures.net/view-image.php?image%3D79853%26picture%3Dempty-electric-light-bulb&amp;psig=AFQjCNFKzBtTVtxrUHdN8LhwTFEzXhxFjw&amp;ust=1501246427222163"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a:t>
            </a:r>
            <a:r>
              <a:rPr lang="en-GB" sz="900" dirty="0" smtClean="0">
                <a:solidFill>
                  <a:schemeClr val="bg1">
                    <a:lumMod val="85000"/>
                  </a:schemeClr>
                </a:solidFill>
              </a:rPr>
              <a:t>XL </a:t>
            </a:r>
            <a:r>
              <a:rPr lang="en-GB" sz="900" dirty="0">
                <a:solidFill>
                  <a:schemeClr val="bg1">
                    <a:lumMod val="85000"/>
                  </a:schemeClr>
                </a:solidFill>
              </a:rPr>
              <a:t>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4"/>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a:t>
            </a:r>
            <a:r>
              <a:rPr lang="en-GB" sz="1600" dirty="0" smtClean="0"/>
              <a:t>2017</a:t>
            </a:r>
            <a:endParaRPr lang="en-GB" sz="1600" dirty="0"/>
          </a:p>
        </p:txBody>
      </p:sp>
      <p:sp>
        <p:nvSpPr>
          <p:cNvPr id="8" name="TextBox 7"/>
          <p:cNvSpPr txBox="1"/>
          <p:nvPr/>
        </p:nvSpPr>
        <p:spPr>
          <a:xfrm>
            <a:off x="233952" y="881336"/>
            <a:ext cx="8496943" cy="4065728"/>
          </a:xfrm>
          <a:prstGeom prst="rect">
            <a:avLst/>
          </a:prstGeom>
          <a:noFill/>
        </p:spPr>
        <p:txBody>
          <a:bodyPr wrap="square" rtlCol="0">
            <a:spAutoFit/>
          </a:bodyPr>
          <a:lstStyle/>
          <a:p>
            <a:pPr algn="ctr">
              <a:lnSpc>
                <a:spcPct val="115000"/>
              </a:lnSpc>
              <a:spcAft>
                <a:spcPts val="0"/>
              </a:spcAft>
            </a:pPr>
            <a:r>
              <a:rPr lang="en-GB" sz="7200" b="1" dirty="0" err="1" smtClean="0"/>
              <a:t>PiXL</a:t>
            </a:r>
            <a:r>
              <a:rPr lang="en-GB" sz="7200" b="1" dirty="0" smtClean="0"/>
              <a:t> </a:t>
            </a:r>
            <a:r>
              <a:rPr lang="en-GB" sz="7200" b="1" dirty="0" err="1" smtClean="0"/>
              <a:t>GetIT</a:t>
            </a:r>
            <a:r>
              <a:rPr lang="en-GB" sz="7200" b="1" dirty="0" smtClean="0"/>
              <a:t>!</a:t>
            </a:r>
            <a:endParaRPr lang="en-GB" sz="7200" b="1" dirty="0"/>
          </a:p>
          <a:p>
            <a:pPr algn="ctr">
              <a:lnSpc>
                <a:spcPct val="115000"/>
              </a:lnSpc>
              <a:spcAft>
                <a:spcPts val="0"/>
              </a:spcAft>
            </a:pPr>
            <a:r>
              <a:rPr lang="en-GB" sz="3600" b="1" dirty="0" smtClean="0">
                <a:latin typeface="Arial" panose="020B0604020202020204" pitchFamily="34" charset="0"/>
                <a:ea typeface="Calibri" panose="020F0502020204030204" pitchFamily="34" charset="0"/>
                <a:cs typeface="Times New Roman" panose="02020603050405020304" pitchFamily="18" charset="0"/>
              </a:rPr>
              <a:t>GCSE Biology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smtClean="0">
                <a:solidFill>
                  <a:schemeClr val="accent2"/>
                </a:solidFill>
              </a:rPr>
              <a:t>Topic – Cell Biology</a:t>
            </a:r>
            <a:endParaRPr lang="en-GB" sz="4400" b="1" dirty="0">
              <a:solidFill>
                <a:schemeClr val="accent2"/>
              </a:solidFill>
            </a:endParaRPr>
          </a:p>
          <a:p>
            <a:pPr algn="ctr"/>
            <a:r>
              <a:rPr lang="en-GB" dirty="0"/>
              <a:t>  </a:t>
            </a:r>
          </a:p>
          <a:p>
            <a:pPr algn="ctr"/>
            <a:r>
              <a:rPr lang="en-GB" dirty="0"/>
              <a:t> </a:t>
            </a:r>
          </a:p>
          <a:p>
            <a:pPr algn="ctr"/>
            <a:endParaRPr lang="en-GB" dirty="0"/>
          </a:p>
        </p:txBody>
      </p:sp>
      <p:pic>
        <p:nvPicPr>
          <p:cNvPr id="9" name="374f7cfc-9279-43ad-9851-155d90395642" descr="image0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178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4"/>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2017</a:t>
            </a:r>
          </a:p>
        </p:txBody>
      </p:sp>
      <p:sp>
        <p:nvSpPr>
          <p:cNvPr id="8" name="TextBox 7"/>
          <p:cNvSpPr txBox="1"/>
          <p:nvPr/>
        </p:nvSpPr>
        <p:spPr>
          <a:xfrm>
            <a:off x="233952" y="881336"/>
            <a:ext cx="8496943" cy="4065728"/>
          </a:xfrm>
          <a:prstGeom prst="rect">
            <a:avLst/>
          </a:prstGeom>
          <a:noFill/>
        </p:spPr>
        <p:txBody>
          <a:bodyPr wrap="square" rtlCol="0">
            <a:spAutoFit/>
          </a:bodyPr>
          <a:lstStyle/>
          <a:p>
            <a:pPr algn="ctr">
              <a:lnSpc>
                <a:spcPct val="115000"/>
              </a:lnSpc>
              <a:spcAft>
                <a:spcPts val="0"/>
              </a:spcAft>
            </a:pPr>
            <a:r>
              <a:rPr lang="en-GB" sz="7200" b="1" dirty="0" err="1"/>
              <a:t>PiXL</a:t>
            </a:r>
            <a:r>
              <a:rPr lang="en-GB" sz="7200" b="1" dirty="0"/>
              <a:t> </a:t>
            </a:r>
            <a:r>
              <a:rPr lang="en-GB" sz="7200" b="1" dirty="0" err="1"/>
              <a:t>GetIT</a:t>
            </a:r>
            <a:r>
              <a:rPr lang="en-GB" sz="7200" b="1" dirty="0"/>
              <a:t>!</a:t>
            </a:r>
          </a:p>
          <a:p>
            <a:pPr algn="ctr">
              <a:lnSpc>
                <a:spcPct val="115000"/>
              </a:lnSpc>
              <a:spcAft>
                <a:spcPts val="0"/>
              </a:spcAft>
            </a:pPr>
            <a:r>
              <a:rPr lang="en-GB" sz="3600" b="1" dirty="0">
                <a:latin typeface="Arial" panose="020B0604020202020204" pitchFamily="34" charset="0"/>
                <a:ea typeface="Calibri" panose="020F0502020204030204" pitchFamily="34" charset="0"/>
                <a:cs typeface="Times New Roman" panose="02020603050405020304" pitchFamily="18" charset="0"/>
              </a:rPr>
              <a:t>GCSE Biology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a:solidFill>
                  <a:schemeClr val="accent2"/>
                </a:solidFill>
              </a:rPr>
              <a:t>Topic </a:t>
            </a:r>
            <a:r>
              <a:rPr lang="en-GB" sz="4400" b="1">
                <a:solidFill>
                  <a:schemeClr val="accent2"/>
                </a:solidFill>
              </a:rPr>
              <a:t>– Diseases</a:t>
            </a:r>
            <a:endParaRPr lang="en-GB" sz="4400" b="1" dirty="0">
              <a:solidFill>
                <a:schemeClr val="accent2"/>
              </a:solidFill>
            </a:endParaRPr>
          </a:p>
          <a:p>
            <a:pPr algn="ctr"/>
            <a:r>
              <a:rPr lang="en-GB" dirty="0"/>
              <a:t>  </a:t>
            </a:r>
          </a:p>
          <a:p>
            <a:pPr algn="ctr"/>
            <a:r>
              <a:rPr lang="en-GB" dirty="0"/>
              <a:t> </a:t>
            </a:r>
          </a:p>
          <a:p>
            <a:pPr algn="ctr"/>
            <a:endParaRPr lang="en-GB" dirty="0"/>
          </a:p>
        </p:txBody>
      </p:sp>
      <p:pic>
        <p:nvPicPr>
          <p:cNvPr id="9" name="374f7cfc-9279-43ad-9851-155d90395642" descr="image0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239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err="1">
                <a:solidFill>
                  <a:srgbClr val="F79646"/>
                </a:solidFill>
              </a:rPr>
              <a:t>GetIT</a:t>
            </a:r>
            <a:r>
              <a:rPr lang="en-US" sz="2400" b="1" kern="0" dirty="0">
                <a:solidFill>
                  <a:srgbClr val="F79646"/>
                </a:solidFill>
              </a:rPr>
              <a:t> – Diseases</a:t>
            </a:r>
            <a:endParaRPr lang="en-GB" sz="2400" b="1" kern="0" dirty="0">
              <a:solidFill>
                <a:srgbClr val="F79646"/>
              </a:solidFill>
            </a:endParaRPr>
          </a:p>
        </p:txBody>
      </p:sp>
      <p:sp>
        <p:nvSpPr>
          <p:cNvPr id="8" name="Rectangle 7"/>
          <p:cNvSpPr/>
          <p:nvPr/>
        </p:nvSpPr>
        <p:spPr>
          <a:xfrm>
            <a:off x="1461052" y="1648932"/>
            <a:ext cx="6520070" cy="523220"/>
          </a:xfrm>
          <a:prstGeom prst="rect">
            <a:avLst/>
          </a:prstGeom>
        </p:spPr>
        <p:txBody>
          <a:bodyPr wrap="square">
            <a:spAutoFit/>
          </a:bodyPr>
          <a:lstStyle/>
          <a:p>
            <a:r>
              <a:rPr lang="en-GB" sz="2800" b="1" dirty="0">
                <a:solidFill>
                  <a:srgbClr val="F79646">
                    <a:lumMod val="75000"/>
                  </a:srgbClr>
                </a:solidFill>
                <a:latin typeface="Trebuchet MS" panose="020B0603020202020204" pitchFamily="34" charset="0"/>
              </a:rPr>
              <a:t>Pro = Before    </a:t>
            </a:r>
            <a:r>
              <a:rPr lang="en-GB" sz="2800" b="1" dirty="0" err="1">
                <a:solidFill>
                  <a:srgbClr val="F79646">
                    <a:lumMod val="75000"/>
                  </a:srgbClr>
                </a:solidFill>
                <a:latin typeface="Trebuchet MS" panose="020B0603020202020204" pitchFamily="34" charset="0"/>
              </a:rPr>
              <a:t>Karyo</a:t>
            </a:r>
            <a:r>
              <a:rPr lang="en-GB" sz="2800" b="1" dirty="0">
                <a:solidFill>
                  <a:srgbClr val="F79646">
                    <a:lumMod val="75000"/>
                  </a:srgbClr>
                </a:solidFill>
                <a:latin typeface="Trebuchet MS" panose="020B0603020202020204" pitchFamily="34" charset="0"/>
              </a:rPr>
              <a:t> = Nut (Nucleus)</a:t>
            </a:r>
            <a:endParaRPr lang="en-GB" sz="2800" dirty="0">
              <a:latin typeface="Trebuchet MS" panose="020B0603020202020204" pitchFamily="34" charset="0"/>
            </a:endParaRPr>
          </a:p>
        </p:txBody>
      </p:sp>
      <p:sp>
        <p:nvSpPr>
          <p:cNvPr id="9" name="Rectangle 8"/>
          <p:cNvSpPr/>
          <p:nvPr/>
        </p:nvSpPr>
        <p:spPr>
          <a:xfrm>
            <a:off x="0" y="726175"/>
            <a:ext cx="9144000" cy="646331"/>
          </a:xfrm>
          <a:prstGeom prst="rect">
            <a:avLst/>
          </a:prstGeom>
        </p:spPr>
        <p:txBody>
          <a:bodyPr wrap="square">
            <a:spAutoFit/>
          </a:bodyPr>
          <a:lstStyle/>
          <a:p>
            <a:r>
              <a:rPr lang="en-GB" b="1" dirty="0">
                <a:solidFill>
                  <a:srgbClr val="F79646">
                    <a:lumMod val="75000"/>
                  </a:srgbClr>
                </a:solidFill>
                <a:latin typeface="Trebuchet MS" panose="020B0603020202020204" pitchFamily="34" charset="0"/>
              </a:rPr>
              <a:t>All</a:t>
            </a:r>
            <a:r>
              <a:rPr lang="en-GB" dirty="0">
                <a:solidFill>
                  <a:srgbClr val="F79646">
                    <a:lumMod val="75000"/>
                  </a:srgbClr>
                </a:solidFill>
                <a:latin typeface="Trebuchet MS" panose="020B0603020202020204" pitchFamily="34" charset="0"/>
              </a:rPr>
              <a:t> </a:t>
            </a:r>
            <a:r>
              <a:rPr lang="en-GB" dirty="0">
                <a:solidFill>
                  <a:prstClr val="black"/>
                </a:solidFill>
                <a:latin typeface="Trebuchet MS" panose="020B0603020202020204" pitchFamily="34" charset="0"/>
              </a:rPr>
              <a:t>living things are </a:t>
            </a:r>
            <a:r>
              <a:rPr lang="en-GB" b="1" dirty="0">
                <a:solidFill>
                  <a:srgbClr val="F79646">
                    <a:lumMod val="75000"/>
                  </a:srgbClr>
                </a:solidFill>
                <a:latin typeface="Trebuchet MS" panose="020B0603020202020204" pitchFamily="34" charset="0"/>
              </a:rPr>
              <a:t>made</a:t>
            </a:r>
            <a:r>
              <a:rPr lang="en-GB" dirty="0">
                <a:solidFill>
                  <a:srgbClr val="F79646">
                    <a:lumMod val="75000"/>
                  </a:srgbClr>
                </a:solidFill>
                <a:latin typeface="Trebuchet MS" panose="020B0603020202020204" pitchFamily="34" charset="0"/>
              </a:rPr>
              <a:t> </a:t>
            </a:r>
            <a:r>
              <a:rPr lang="en-GB" dirty="0">
                <a:solidFill>
                  <a:prstClr val="black"/>
                </a:solidFill>
                <a:latin typeface="Trebuchet MS" panose="020B0603020202020204" pitchFamily="34" charset="0"/>
              </a:rPr>
              <a:t>of </a:t>
            </a:r>
            <a:r>
              <a:rPr lang="en-GB" b="1" dirty="0">
                <a:solidFill>
                  <a:srgbClr val="F79646">
                    <a:lumMod val="75000"/>
                  </a:srgbClr>
                </a:solidFill>
                <a:latin typeface="Trebuchet MS" panose="020B0603020202020204" pitchFamily="34" charset="0"/>
              </a:rPr>
              <a:t>cells</a:t>
            </a:r>
            <a:r>
              <a:rPr lang="en-GB" dirty="0">
                <a:solidFill>
                  <a:prstClr val="black"/>
                </a:solidFill>
                <a:latin typeface="Trebuchet MS" panose="020B0603020202020204" pitchFamily="34" charset="0"/>
              </a:rPr>
              <a:t>, they are the </a:t>
            </a:r>
            <a:r>
              <a:rPr lang="en-GB" b="1" dirty="0">
                <a:solidFill>
                  <a:srgbClr val="F79646">
                    <a:lumMod val="75000"/>
                  </a:srgbClr>
                </a:solidFill>
                <a:latin typeface="Trebuchet MS" panose="020B0603020202020204" pitchFamily="34" charset="0"/>
              </a:rPr>
              <a:t>basic unit </a:t>
            </a:r>
            <a:r>
              <a:rPr lang="en-GB" dirty="0">
                <a:solidFill>
                  <a:prstClr val="black"/>
                </a:solidFill>
                <a:latin typeface="Trebuchet MS" panose="020B0603020202020204" pitchFamily="34" charset="0"/>
              </a:rPr>
              <a:t>of all </a:t>
            </a:r>
            <a:r>
              <a:rPr lang="en-GB" b="1" dirty="0">
                <a:solidFill>
                  <a:srgbClr val="F79646">
                    <a:lumMod val="75000"/>
                  </a:srgbClr>
                </a:solidFill>
                <a:latin typeface="Trebuchet MS" panose="020B0603020202020204" pitchFamily="34" charset="0"/>
              </a:rPr>
              <a:t>life. </a:t>
            </a:r>
            <a:r>
              <a:rPr lang="en-GB" dirty="0">
                <a:latin typeface="Trebuchet MS" panose="020B0603020202020204" pitchFamily="34" charset="0"/>
              </a:rPr>
              <a:t>Some </a:t>
            </a:r>
            <a:r>
              <a:rPr lang="en-GB" b="1" dirty="0">
                <a:solidFill>
                  <a:schemeClr val="accent6">
                    <a:lumMod val="75000"/>
                  </a:schemeClr>
                </a:solidFill>
                <a:latin typeface="Trebuchet MS" panose="020B0603020202020204" pitchFamily="34" charset="0"/>
              </a:rPr>
              <a:t>pathogens</a:t>
            </a:r>
            <a:r>
              <a:rPr lang="en-GB" dirty="0">
                <a:latin typeface="Trebuchet MS" panose="020B0603020202020204" pitchFamily="34" charset="0"/>
              </a:rPr>
              <a:t> can also be made of cells. These are called </a:t>
            </a:r>
            <a:r>
              <a:rPr lang="en-GB" b="1" dirty="0">
                <a:solidFill>
                  <a:schemeClr val="accent6">
                    <a:lumMod val="75000"/>
                  </a:schemeClr>
                </a:solidFill>
                <a:latin typeface="Trebuchet MS" panose="020B0603020202020204" pitchFamily="34" charset="0"/>
              </a:rPr>
              <a:t>prokaryotes</a:t>
            </a:r>
            <a:r>
              <a:rPr lang="en-GB" dirty="0">
                <a:latin typeface="Trebuchet MS" panose="020B0603020202020204" pitchFamily="34" charset="0"/>
              </a:rPr>
              <a:t>.  </a:t>
            </a:r>
          </a:p>
        </p:txBody>
      </p:sp>
      <p:sp>
        <p:nvSpPr>
          <p:cNvPr id="10" name="Rectangle 9"/>
          <p:cNvSpPr/>
          <p:nvPr/>
        </p:nvSpPr>
        <p:spPr>
          <a:xfrm>
            <a:off x="238538" y="2590352"/>
            <a:ext cx="8786191" cy="36009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b="1" dirty="0">
                <a:solidFill>
                  <a:schemeClr val="accent6">
                    <a:lumMod val="75000"/>
                  </a:schemeClr>
                </a:solidFill>
                <a:latin typeface="Trebuchet MS" panose="020B0603020202020204" pitchFamily="34" charset="0"/>
              </a:rPr>
              <a:t>Pathogens </a:t>
            </a:r>
            <a:r>
              <a:rPr lang="en-GB" sz="2400" dirty="0">
                <a:latin typeface="Trebuchet MS" panose="020B0603020202020204" pitchFamily="34" charset="0"/>
              </a:rPr>
              <a:t>are </a:t>
            </a:r>
            <a:r>
              <a:rPr lang="en-GB" sz="2400" b="1" i="1" dirty="0" smtClean="0">
                <a:latin typeface="Trebuchet MS" panose="020B0603020202020204" pitchFamily="34" charset="0"/>
              </a:rPr>
              <a:t>microorganisms </a:t>
            </a:r>
            <a:r>
              <a:rPr lang="en-GB" sz="2400" dirty="0">
                <a:latin typeface="Trebuchet MS" panose="020B0603020202020204" pitchFamily="34" charset="0"/>
              </a:rPr>
              <a:t>that cause </a:t>
            </a:r>
            <a:r>
              <a:rPr lang="en-GB" sz="2400" b="1" dirty="0">
                <a:solidFill>
                  <a:schemeClr val="accent6">
                    <a:lumMod val="75000"/>
                  </a:schemeClr>
                </a:solidFill>
                <a:latin typeface="Trebuchet MS" panose="020B0603020202020204" pitchFamily="34" charset="0"/>
              </a:rPr>
              <a:t>infectious disease.</a:t>
            </a:r>
          </a:p>
          <a:p>
            <a:endParaRPr lang="en-GB" sz="1200" dirty="0">
              <a:latin typeface="Trebuchet MS" panose="020B0603020202020204" pitchFamily="34" charset="0"/>
            </a:endParaRPr>
          </a:p>
          <a:p>
            <a:r>
              <a:rPr lang="en-GB" sz="2400" dirty="0">
                <a:latin typeface="Trebuchet MS" panose="020B0603020202020204" pitchFamily="34" charset="0"/>
              </a:rPr>
              <a:t>Pathogens may </a:t>
            </a:r>
            <a:r>
              <a:rPr lang="en-GB" sz="2400" b="1" dirty="0">
                <a:solidFill>
                  <a:schemeClr val="accent6">
                    <a:lumMod val="75000"/>
                  </a:schemeClr>
                </a:solidFill>
                <a:latin typeface="Trebuchet MS" panose="020B0603020202020204" pitchFamily="34" charset="0"/>
              </a:rPr>
              <a:t>infect</a:t>
            </a:r>
            <a:r>
              <a:rPr lang="en-GB" sz="2400" b="1" dirty="0">
                <a:latin typeface="Trebuchet MS" panose="020B0603020202020204" pitchFamily="34" charset="0"/>
              </a:rPr>
              <a:t> </a:t>
            </a:r>
            <a:r>
              <a:rPr lang="en-GB" sz="2400" b="1" dirty="0">
                <a:solidFill>
                  <a:schemeClr val="tx1"/>
                </a:solidFill>
                <a:latin typeface="Trebuchet MS" panose="020B0603020202020204" pitchFamily="34" charset="0"/>
              </a:rPr>
              <a:t>plants or animals </a:t>
            </a:r>
            <a:r>
              <a:rPr lang="en-GB" sz="2400" dirty="0">
                <a:latin typeface="Trebuchet MS" panose="020B0603020202020204" pitchFamily="34" charset="0"/>
              </a:rPr>
              <a:t>and can be </a:t>
            </a:r>
            <a:r>
              <a:rPr lang="en-GB" sz="2400" b="1" dirty="0">
                <a:solidFill>
                  <a:schemeClr val="accent6">
                    <a:lumMod val="75000"/>
                  </a:schemeClr>
                </a:solidFill>
                <a:latin typeface="Trebuchet MS" panose="020B0603020202020204" pitchFamily="34" charset="0"/>
              </a:rPr>
              <a:t>spread </a:t>
            </a:r>
            <a:r>
              <a:rPr lang="en-GB" sz="2400" dirty="0">
                <a:latin typeface="Trebuchet MS" panose="020B0603020202020204" pitchFamily="34" charset="0"/>
              </a:rPr>
              <a:t>by</a:t>
            </a:r>
            <a:r>
              <a:rPr lang="en-GB" sz="2400" b="1" dirty="0">
                <a:solidFill>
                  <a:schemeClr val="accent6">
                    <a:lumMod val="75000"/>
                  </a:schemeClr>
                </a:solidFill>
                <a:latin typeface="Trebuchet MS" panose="020B0603020202020204" pitchFamily="34" charset="0"/>
              </a:rPr>
              <a:t> </a:t>
            </a:r>
          </a:p>
          <a:p>
            <a:r>
              <a:rPr lang="en-GB" sz="2400" b="1" dirty="0">
                <a:solidFill>
                  <a:schemeClr val="accent6">
                    <a:lumMod val="75000"/>
                  </a:schemeClr>
                </a:solidFill>
                <a:latin typeface="Trebuchet MS" panose="020B0603020202020204" pitchFamily="34" charset="0"/>
              </a:rPr>
              <a:t>direct contact, </a:t>
            </a:r>
            <a:r>
              <a:rPr lang="en-GB" sz="2400" dirty="0">
                <a:latin typeface="Trebuchet MS" panose="020B0603020202020204" pitchFamily="34" charset="0"/>
              </a:rPr>
              <a:t>by </a:t>
            </a:r>
            <a:r>
              <a:rPr lang="en-GB" sz="2400" b="1" dirty="0">
                <a:solidFill>
                  <a:schemeClr val="accent6">
                    <a:lumMod val="75000"/>
                  </a:schemeClr>
                </a:solidFill>
                <a:latin typeface="Trebuchet MS" panose="020B0603020202020204" pitchFamily="34" charset="0"/>
              </a:rPr>
              <a:t>water </a:t>
            </a:r>
            <a:r>
              <a:rPr lang="en-GB" sz="2400" dirty="0">
                <a:latin typeface="Trebuchet MS" panose="020B0603020202020204" pitchFamily="34" charset="0"/>
              </a:rPr>
              <a:t>or</a:t>
            </a:r>
            <a:r>
              <a:rPr lang="en-GB" sz="2400" b="1" dirty="0">
                <a:solidFill>
                  <a:schemeClr val="accent6">
                    <a:lumMod val="75000"/>
                  </a:schemeClr>
                </a:solidFill>
                <a:latin typeface="Trebuchet MS" panose="020B0603020202020204" pitchFamily="34" charset="0"/>
              </a:rPr>
              <a:t> </a:t>
            </a:r>
            <a:r>
              <a:rPr lang="en-GB" sz="2400" dirty="0">
                <a:latin typeface="Trebuchet MS" panose="020B0603020202020204" pitchFamily="34" charset="0"/>
              </a:rPr>
              <a:t>by</a:t>
            </a:r>
            <a:r>
              <a:rPr lang="en-GB" sz="2400" b="1" dirty="0">
                <a:solidFill>
                  <a:schemeClr val="accent6">
                    <a:lumMod val="75000"/>
                  </a:schemeClr>
                </a:solidFill>
                <a:latin typeface="Trebuchet MS" panose="020B0603020202020204" pitchFamily="34" charset="0"/>
              </a:rPr>
              <a:t> air.</a:t>
            </a:r>
          </a:p>
          <a:p>
            <a:endParaRPr lang="en-GB" sz="1200" b="1" dirty="0">
              <a:solidFill>
                <a:schemeClr val="accent6">
                  <a:lumMod val="75000"/>
                </a:schemeClr>
              </a:solidFill>
              <a:latin typeface="Trebuchet MS" panose="020B0603020202020204" pitchFamily="34" charset="0"/>
            </a:endParaRPr>
          </a:p>
          <a:p>
            <a:r>
              <a:rPr lang="en-GB" sz="2400" dirty="0">
                <a:latin typeface="Trebuchet MS" panose="020B0603020202020204" pitchFamily="34" charset="0"/>
              </a:rPr>
              <a:t>Pathogens</a:t>
            </a:r>
            <a:r>
              <a:rPr lang="en-GB" sz="2400" dirty="0">
                <a:solidFill>
                  <a:schemeClr val="accent6">
                    <a:lumMod val="75000"/>
                  </a:schemeClr>
                </a:solidFill>
                <a:latin typeface="Trebuchet MS" panose="020B0603020202020204" pitchFamily="34" charset="0"/>
              </a:rPr>
              <a:t> </a:t>
            </a:r>
            <a:r>
              <a:rPr lang="en-GB" sz="2400" b="1" dirty="0">
                <a:solidFill>
                  <a:schemeClr val="accent6">
                    <a:lumMod val="75000"/>
                  </a:schemeClr>
                </a:solidFill>
                <a:latin typeface="Trebuchet MS" panose="020B0603020202020204" pitchFamily="34" charset="0"/>
              </a:rPr>
              <a:t>depend </a:t>
            </a:r>
            <a:r>
              <a:rPr lang="en-GB" sz="2400" dirty="0">
                <a:latin typeface="Trebuchet MS" panose="020B0603020202020204" pitchFamily="34" charset="0"/>
              </a:rPr>
              <a:t>on the </a:t>
            </a:r>
            <a:r>
              <a:rPr lang="en-GB" sz="2400" b="1" dirty="0">
                <a:solidFill>
                  <a:schemeClr val="accent6">
                    <a:lumMod val="75000"/>
                  </a:schemeClr>
                </a:solidFill>
                <a:latin typeface="Trebuchet MS" panose="020B0603020202020204" pitchFamily="34" charset="0"/>
              </a:rPr>
              <a:t>host </a:t>
            </a:r>
            <a:r>
              <a:rPr lang="en-GB" sz="2400" dirty="0">
                <a:latin typeface="Trebuchet MS" panose="020B0603020202020204" pitchFamily="34" charset="0"/>
              </a:rPr>
              <a:t>to provide the suitable </a:t>
            </a:r>
            <a:r>
              <a:rPr lang="en-GB" sz="2400" b="1" dirty="0">
                <a:solidFill>
                  <a:schemeClr val="accent6">
                    <a:lumMod val="75000"/>
                  </a:schemeClr>
                </a:solidFill>
                <a:latin typeface="Trebuchet MS" panose="020B0603020202020204" pitchFamily="34" charset="0"/>
              </a:rPr>
              <a:t>conditions and nutrients </a:t>
            </a:r>
            <a:r>
              <a:rPr lang="en-GB" sz="2400" dirty="0">
                <a:latin typeface="Trebuchet MS" panose="020B0603020202020204" pitchFamily="34" charset="0"/>
              </a:rPr>
              <a:t>that they need to </a:t>
            </a:r>
            <a:r>
              <a:rPr lang="en-GB" sz="2400" b="1" dirty="0">
                <a:solidFill>
                  <a:schemeClr val="accent6">
                    <a:lumMod val="75000"/>
                  </a:schemeClr>
                </a:solidFill>
                <a:latin typeface="Trebuchet MS" panose="020B0603020202020204" pitchFamily="34" charset="0"/>
              </a:rPr>
              <a:t>grow and reproduce.</a:t>
            </a:r>
          </a:p>
          <a:p>
            <a:endParaRPr lang="en-GB" sz="1200" dirty="0">
              <a:latin typeface="Trebuchet MS" panose="020B0603020202020204" pitchFamily="34" charset="0"/>
            </a:endParaRPr>
          </a:p>
          <a:p>
            <a:r>
              <a:rPr lang="en-GB" sz="2400" dirty="0">
                <a:latin typeface="Trebuchet MS" panose="020B0603020202020204" pitchFamily="34" charset="0"/>
              </a:rPr>
              <a:t>Pathogens can be </a:t>
            </a:r>
            <a:r>
              <a:rPr lang="en-GB" sz="2400" b="1" dirty="0">
                <a:solidFill>
                  <a:schemeClr val="accent6">
                    <a:lumMod val="75000"/>
                  </a:schemeClr>
                </a:solidFill>
                <a:latin typeface="Trebuchet MS" panose="020B0603020202020204" pitchFamily="34" charset="0"/>
              </a:rPr>
              <a:t>bacteria, viruses, fungi </a:t>
            </a:r>
            <a:r>
              <a:rPr lang="en-GB" sz="2400" dirty="0">
                <a:latin typeface="Trebuchet MS" panose="020B0603020202020204" pitchFamily="34" charset="0"/>
              </a:rPr>
              <a:t>or</a:t>
            </a:r>
            <a:r>
              <a:rPr lang="en-GB" sz="2400" b="1" dirty="0">
                <a:latin typeface="Trebuchet MS" panose="020B0603020202020204" pitchFamily="34" charset="0"/>
              </a:rPr>
              <a:t> </a:t>
            </a:r>
            <a:r>
              <a:rPr lang="en-GB" sz="2400" b="1" dirty="0">
                <a:solidFill>
                  <a:schemeClr val="accent6">
                    <a:lumMod val="75000"/>
                  </a:schemeClr>
                </a:solidFill>
                <a:latin typeface="Trebuchet MS" panose="020B0603020202020204" pitchFamily="34" charset="0"/>
              </a:rPr>
              <a:t>protists.</a:t>
            </a:r>
            <a:endParaRPr lang="en-GB" sz="1200" b="1" dirty="0">
              <a:solidFill>
                <a:schemeClr val="accent6">
                  <a:lumMod val="75000"/>
                </a:schemeClr>
              </a:solidFill>
              <a:latin typeface="Trebuchet MS" panose="020B0603020202020204" pitchFamily="34" charset="0"/>
            </a:endParaRPr>
          </a:p>
        </p:txBody>
      </p:sp>
    </p:spTree>
    <p:extLst>
      <p:ext uri="{BB962C8B-B14F-4D97-AF65-F5344CB8AC3E}">
        <p14:creationId xmlns:p14="http://schemas.microsoft.com/office/powerpoint/2010/main" val="2732824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98783" y="834886"/>
          <a:ext cx="8852451" cy="5682073"/>
        </p:xfrm>
        <a:graphic>
          <a:graphicData uri="http://schemas.openxmlformats.org/drawingml/2006/table">
            <a:tbl>
              <a:tblPr firstRow="1" firstCol="1" bandRow="1"/>
              <a:tblGrid>
                <a:gridCol w="2199860">
                  <a:extLst>
                    <a:ext uri="{9D8B030D-6E8A-4147-A177-3AD203B41FA5}">
                      <a16:colId xmlns:a16="http://schemas.microsoft.com/office/drawing/2014/main" val="20000"/>
                    </a:ext>
                  </a:extLst>
                </a:gridCol>
                <a:gridCol w="344879">
                  <a:extLst>
                    <a:ext uri="{9D8B030D-6E8A-4147-A177-3AD203B41FA5}">
                      <a16:colId xmlns:a16="http://schemas.microsoft.com/office/drawing/2014/main" val="20001"/>
                    </a:ext>
                  </a:extLst>
                </a:gridCol>
                <a:gridCol w="6307712">
                  <a:extLst>
                    <a:ext uri="{9D8B030D-6E8A-4147-A177-3AD203B41FA5}">
                      <a16:colId xmlns:a16="http://schemas.microsoft.com/office/drawing/2014/main" val="20002"/>
                    </a:ext>
                  </a:extLst>
                </a:gridCol>
              </a:tblGrid>
              <a:tr h="642505">
                <a:tc>
                  <a:txBody>
                    <a:bodyPr/>
                    <a:lstStyle/>
                    <a:p>
                      <a:pPr algn="ctr" fontAlgn="ctr"/>
                      <a:r>
                        <a:rPr lang="en-GB" sz="1800" b="0" i="0" u="none" strike="noStrike" dirty="0">
                          <a:effectLst/>
                          <a:latin typeface="Trebuchet MS" panose="020B0603020202020204" pitchFamily="34" charset="0"/>
                        </a:rPr>
                        <a:t>Pathogen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10">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b"/>
                      <a:r>
                        <a:rPr lang="en-GB" sz="1600" b="0" i="0" u="none" strike="noStrike" dirty="0">
                          <a:effectLst/>
                          <a:latin typeface="Trebuchet MS" panose="020B0603020202020204" pitchFamily="34" charset="0"/>
                        </a:rPr>
                        <a:t>Prokaryotic cells. Can cause diseases such as </a:t>
                      </a:r>
                      <a:r>
                        <a:rPr lang="en-GB" sz="1600" b="0" i="0" u="none" strike="noStrike" dirty="0" smtClean="0">
                          <a:effectLst/>
                          <a:latin typeface="Trebuchet MS" panose="020B0603020202020204" pitchFamily="34" charset="0"/>
                        </a:rPr>
                        <a:t>gonorrhoea. </a:t>
                      </a:r>
                      <a:r>
                        <a:rPr lang="en-GB" sz="1600" b="0" i="0" u="none" strike="noStrike" dirty="0">
                          <a:effectLst/>
                          <a:latin typeface="Trebuchet MS" panose="020B0603020202020204" pitchFamily="34" charset="0"/>
                        </a:rPr>
                        <a:t>Most are killed by antibiotics.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9952">
                <a:tc>
                  <a:txBody>
                    <a:bodyPr/>
                    <a:lstStyle/>
                    <a:p>
                      <a:pPr algn="ctr" fontAlgn="ctr"/>
                      <a:r>
                        <a:rPr lang="en-GB" sz="1800" b="0" i="0" u="none" strike="noStrike" dirty="0">
                          <a:effectLst/>
                          <a:latin typeface="Trebuchet MS" panose="020B0603020202020204" pitchFamily="34" charset="0"/>
                        </a:rPr>
                        <a:t>Bacteria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a:effectLst/>
                          <a:latin typeface="Trebuchet MS" panose="020B0603020202020204" pitchFamily="34" charset="0"/>
                        </a:rPr>
                        <a:t>Specific protein on the surface of the pathogen.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59674327"/>
                  </a:ext>
                </a:extLst>
              </a:tr>
              <a:tr h="559952">
                <a:tc>
                  <a:txBody>
                    <a:bodyPr/>
                    <a:lstStyle/>
                    <a:p>
                      <a:pPr algn="ctr" fontAlgn="ctr"/>
                      <a:r>
                        <a:rPr lang="en-GB" sz="1800" b="0" i="0" u="none" strike="noStrike" dirty="0">
                          <a:effectLst/>
                          <a:latin typeface="Trebuchet MS" panose="020B0603020202020204" pitchFamily="34" charset="0"/>
                        </a:rPr>
                        <a:t>Virus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a:effectLst/>
                          <a:latin typeface="Trebuchet MS" panose="020B0603020202020204" pitchFamily="34" charset="0"/>
                        </a:rPr>
                        <a:t>A microorganism that causes infectious disease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9952">
                <a:tc>
                  <a:txBody>
                    <a:bodyPr/>
                    <a:lstStyle/>
                    <a:p>
                      <a:pPr algn="ctr" fontAlgn="ctr"/>
                      <a:r>
                        <a:rPr lang="en-GB" sz="1800" b="0" i="0" u="none" strike="noStrike" dirty="0">
                          <a:effectLst/>
                          <a:latin typeface="Trebuchet MS" panose="020B0603020202020204" pitchFamily="34" charset="0"/>
                        </a:rPr>
                        <a:t>Immunity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a:effectLst/>
                          <a:latin typeface="Trebuchet MS" panose="020B0603020202020204" pitchFamily="34" charset="0"/>
                        </a:rPr>
                        <a:t>Ability to resist disease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9952">
                <a:tc>
                  <a:txBody>
                    <a:bodyPr/>
                    <a:lstStyle/>
                    <a:p>
                      <a:pPr algn="ctr" fontAlgn="ctr"/>
                      <a:r>
                        <a:rPr lang="en-GB" sz="1800" b="0" i="0" u="none" strike="noStrike" dirty="0">
                          <a:effectLst/>
                          <a:latin typeface="Trebuchet MS" panose="020B0603020202020204" pitchFamily="34" charset="0"/>
                        </a:rPr>
                        <a:t>Communicable disease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a:effectLst/>
                          <a:latin typeface="Trebuchet MS" panose="020B0603020202020204" pitchFamily="34" charset="0"/>
                        </a:rPr>
                        <a:t>Live and reproduce inside cells, causing cell damage. Cause diseases such as measles.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9952">
                <a:tc>
                  <a:txBody>
                    <a:bodyPr/>
                    <a:lstStyle/>
                    <a:p>
                      <a:pPr algn="ctr" fontAlgn="ctr"/>
                      <a:r>
                        <a:rPr lang="en-GB" sz="1800" b="0" i="0" u="none" strike="noStrike" dirty="0">
                          <a:effectLst/>
                          <a:latin typeface="Trebuchet MS" panose="020B0603020202020204" pitchFamily="34" charset="0"/>
                        </a:rPr>
                        <a:t>Phagocyte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dirty="0">
                          <a:effectLst/>
                          <a:latin typeface="Trebuchet MS" panose="020B0603020202020204" pitchFamily="34" charset="0"/>
                        </a:rPr>
                        <a:t>A white blood </a:t>
                      </a:r>
                      <a:r>
                        <a:rPr lang="en-GB" sz="1600" b="0" i="0" u="none" strike="noStrike" dirty="0" smtClean="0">
                          <a:effectLst/>
                          <a:latin typeface="Trebuchet MS" panose="020B0603020202020204" pitchFamily="34" charset="0"/>
                        </a:rPr>
                        <a:t>cell </a:t>
                      </a:r>
                      <a:r>
                        <a:rPr lang="en-GB" sz="1600" b="0" i="0" u="none" strike="noStrike" dirty="0">
                          <a:effectLst/>
                          <a:latin typeface="Trebuchet MS" panose="020B0603020202020204" pitchFamily="34" charset="0"/>
                        </a:rPr>
                        <a:t>that engulfs and digests the pathogen.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9952">
                <a:tc>
                  <a:txBody>
                    <a:bodyPr/>
                    <a:lstStyle/>
                    <a:p>
                      <a:pPr algn="ctr" fontAlgn="ctr"/>
                      <a:r>
                        <a:rPr lang="en-GB" sz="1800" b="0" i="0" u="none" strike="noStrike" dirty="0">
                          <a:effectLst/>
                          <a:latin typeface="Trebuchet MS" panose="020B0603020202020204" pitchFamily="34" charset="0"/>
                        </a:rPr>
                        <a:t>Antigen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dirty="0">
                          <a:effectLst/>
                          <a:latin typeface="Trebuchet MS" panose="020B0603020202020204" pitchFamily="34" charset="0"/>
                        </a:rPr>
                        <a:t>A disease that is not caused by </a:t>
                      </a:r>
                      <a:r>
                        <a:rPr lang="en-GB" sz="1600" b="0" i="0" u="none" strike="noStrike" dirty="0" smtClean="0">
                          <a:effectLst/>
                          <a:latin typeface="Trebuchet MS" panose="020B0603020202020204" pitchFamily="34" charset="0"/>
                        </a:rPr>
                        <a:t>a </a:t>
                      </a:r>
                      <a:r>
                        <a:rPr lang="en-GB" sz="1600" b="0" i="0" u="none" strike="noStrike" dirty="0">
                          <a:effectLst/>
                          <a:latin typeface="Trebuchet MS" panose="020B0603020202020204" pitchFamily="34" charset="0"/>
                        </a:rPr>
                        <a:t>pathogen.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59952">
                <a:tc>
                  <a:txBody>
                    <a:bodyPr/>
                    <a:lstStyle/>
                    <a:p>
                      <a:pPr algn="ctr" fontAlgn="ctr"/>
                      <a:r>
                        <a:rPr lang="en-GB" sz="1800" b="0" i="0" u="none" strike="noStrike" dirty="0">
                          <a:effectLst/>
                          <a:latin typeface="Trebuchet MS" panose="020B0603020202020204" pitchFamily="34" charset="0"/>
                        </a:rPr>
                        <a:t>Antibody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a:effectLst/>
                          <a:latin typeface="Trebuchet MS" panose="020B0603020202020204" pitchFamily="34" charset="0"/>
                        </a:rPr>
                        <a:t>Protein produced by white blood cells. Specific to the pathogen. Attaches to antigen.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9952">
                <a:tc>
                  <a:txBody>
                    <a:bodyPr/>
                    <a:lstStyle/>
                    <a:p>
                      <a:pPr algn="ctr" fontAlgn="ctr"/>
                      <a:r>
                        <a:rPr lang="en-GB" sz="1800" b="0" i="0" u="none" strike="noStrike" dirty="0">
                          <a:effectLst/>
                          <a:latin typeface="Trebuchet MS" panose="020B0603020202020204" pitchFamily="34" charset="0"/>
                        </a:rPr>
                        <a:t>Vaccine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a:effectLst/>
                          <a:latin typeface="Trebuchet MS" panose="020B0603020202020204" pitchFamily="34" charset="0"/>
                        </a:rPr>
                        <a:t>Infectious disease that is easily spread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59952">
                <a:tc>
                  <a:txBody>
                    <a:bodyPr/>
                    <a:lstStyle/>
                    <a:p>
                      <a:pPr algn="ctr" fontAlgn="ctr"/>
                      <a:r>
                        <a:rPr lang="en-GB" sz="1800" b="0" i="0" u="none" strike="noStrike" dirty="0">
                          <a:effectLst/>
                          <a:latin typeface="Trebuchet MS" panose="020B0603020202020204" pitchFamily="34" charset="0"/>
                        </a:rPr>
                        <a:t>Non communicable disease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dirty="0">
                          <a:effectLst/>
                          <a:latin typeface="Trebuchet MS" panose="020B0603020202020204" pitchFamily="34" charset="0"/>
                        </a:rPr>
                        <a:t>Where a dead, weakened or inactive version of the pathogen is injected into the body to stimulate an immune response.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Match IT</a:t>
            </a:r>
            <a:endParaRPr lang="en-GB" sz="2400" b="1" kern="0" dirty="0">
              <a:solidFill>
                <a:schemeClr val="accent6"/>
              </a:solidFill>
            </a:endParaRPr>
          </a:p>
        </p:txBody>
      </p:sp>
    </p:spTree>
    <p:extLst>
      <p:ext uri="{BB962C8B-B14F-4D97-AF65-F5344CB8AC3E}">
        <p14:creationId xmlns:p14="http://schemas.microsoft.com/office/powerpoint/2010/main" val="2082318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72278" y="788030"/>
          <a:ext cx="8839199" cy="5705540"/>
        </p:xfrm>
        <a:graphic>
          <a:graphicData uri="http://schemas.openxmlformats.org/drawingml/2006/table">
            <a:tbl>
              <a:tblPr firstRow="1" firstCol="1" bandRow="1"/>
              <a:tblGrid>
                <a:gridCol w="2117009">
                  <a:extLst>
                    <a:ext uri="{9D8B030D-6E8A-4147-A177-3AD203B41FA5}">
                      <a16:colId xmlns:a16="http://schemas.microsoft.com/office/drawing/2014/main" val="20000"/>
                    </a:ext>
                  </a:extLst>
                </a:gridCol>
                <a:gridCol w="549872">
                  <a:extLst>
                    <a:ext uri="{9D8B030D-6E8A-4147-A177-3AD203B41FA5}">
                      <a16:colId xmlns:a16="http://schemas.microsoft.com/office/drawing/2014/main" val="20001"/>
                    </a:ext>
                  </a:extLst>
                </a:gridCol>
                <a:gridCol w="6172318">
                  <a:extLst>
                    <a:ext uri="{9D8B030D-6E8A-4147-A177-3AD203B41FA5}">
                      <a16:colId xmlns:a16="http://schemas.microsoft.com/office/drawing/2014/main" val="20002"/>
                    </a:ext>
                  </a:extLst>
                </a:gridCol>
              </a:tblGrid>
              <a:tr h="570554">
                <a:tc>
                  <a:txBody>
                    <a:bodyPr/>
                    <a:lstStyle/>
                    <a:p>
                      <a:pPr algn="ctr" fontAlgn="ctr"/>
                      <a:r>
                        <a:rPr lang="en-GB" sz="1800" b="0" i="0" u="none" strike="noStrike" dirty="0">
                          <a:effectLst/>
                          <a:latin typeface="Trebuchet MS" panose="020B0603020202020204" pitchFamily="34" charset="0"/>
                        </a:rPr>
                        <a:t>Pathogen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10">
                  <a:txBody>
                    <a:bodyPr/>
                    <a:lstStyle/>
                    <a:p>
                      <a:pPr algn="ct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fontAlgn="ctr"/>
                      <a:r>
                        <a:rPr lang="en-GB" sz="1600" b="0" i="0" u="none" strike="noStrike">
                          <a:effectLst/>
                          <a:latin typeface="Trebuchet MS" panose="020B0603020202020204" pitchFamily="34" charset="0"/>
                        </a:rPr>
                        <a:t>A microorganism that causes infectious disease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70554">
                <a:tc>
                  <a:txBody>
                    <a:bodyPr/>
                    <a:lstStyle/>
                    <a:p>
                      <a:pPr algn="ctr" fontAlgn="ctr"/>
                      <a:r>
                        <a:rPr lang="en-GB" sz="1800" b="0" i="0" u="none" strike="noStrike" dirty="0">
                          <a:effectLst/>
                          <a:latin typeface="Trebuchet MS" panose="020B0603020202020204" pitchFamily="34" charset="0"/>
                        </a:rPr>
                        <a:t>Bacteria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ctr"/>
                      <a:r>
                        <a:rPr lang="en-GB" sz="1600" b="0" i="0" u="none" strike="noStrike" dirty="0">
                          <a:effectLst/>
                          <a:latin typeface="Trebuchet MS" panose="020B0603020202020204" pitchFamily="34" charset="0"/>
                        </a:rPr>
                        <a:t>Prokaryotic cells. Can cause diseases such as </a:t>
                      </a:r>
                      <a:r>
                        <a:rPr lang="en-GB" sz="1600" b="0" i="0" u="none" strike="noStrike" dirty="0" smtClean="0">
                          <a:effectLst/>
                          <a:latin typeface="Trebuchet MS" panose="020B0603020202020204" pitchFamily="34" charset="0"/>
                        </a:rPr>
                        <a:t>gonorrhoea</a:t>
                      </a:r>
                      <a:r>
                        <a:rPr lang="en-GB" sz="1600" b="0" i="0" u="none" strike="noStrike" dirty="0">
                          <a:effectLst/>
                          <a:latin typeface="Trebuchet MS" panose="020B0603020202020204" pitchFamily="34" charset="0"/>
                        </a:rPr>
                        <a:t>. Most are killed by antibiotics.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6598396"/>
                  </a:ext>
                </a:extLst>
              </a:tr>
              <a:tr h="570554">
                <a:tc>
                  <a:txBody>
                    <a:bodyPr/>
                    <a:lstStyle/>
                    <a:p>
                      <a:pPr algn="ctr" fontAlgn="ctr"/>
                      <a:r>
                        <a:rPr lang="en-GB" sz="1800" b="0" i="0" u="none" strike="noStrike" dirty="0">
                          <a:effectLst/>
                          <a:latin typeface="Trebuchet MS" panose="020B0603020202020204" pitchFamily="34" charset="0"/>
                        </a:rPr>
                        <a:t>Virus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b"/>
                      <a:r>
                        <a:rPr lang="en-GB" sz="1600" b="0" i="0" u="none" strike="noStrike">
                          <a:effectLst/>
                          <a:latin typeface="Trebuchet MS" panose="020B0603020202020204" pitchFamily="34" charset="0"/>
                        </a:rPr>
                        <a:t>Live and reproduce inside cells, causing cell damage. Cause diseases such as measles.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0554">
                <a:tc>
                  <a:txBody>
                    <a:bodyPr/>
                    <a:lstStyle/>
                    <a:p>
                      <a:pPr algn="ctr" fontAlgn="ctr"/>
                      <a:r>
                        <a:rPr lang="en-GB" sz="1800" b="0" i="0" u="none" strike="noStrike" dirty="0">
                          <a:effectLst/>
                          <a:latin typeface="Trebuchet MS" panose="020B0603020202020204" pitchFamily="34" charset="0"/>
                        </a:rPr>
                        <a:t>Immunity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ctr"/>
                      <a:r>
                        <a:rPr lang="en-GB" sz="1600" b="0" i="0" u="none" strike="noStrike" dirty="0">
                          <a:effectLst/>
                          <a:latin typeface="Trebuchet MS" panose="020B0603020202020204" pitchFamily="34" charset="0"/>
                        </a:rPr>
                        <a:t>Ability to resist disease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0554">
                <a:tc>
                  <a:txBody>
                    <a:bodyPr/>
                    <a:lstStyle/>
                    <a:p>
                      <a:pPr algn="ctr" fontAlgn="ctr"/>
                      <a:r>
                        <a:rPr lang="en-GB" sz="1800" b="0" i="0" u="none" strike="noStrike" dirty="0">
                          <a:effectLst/>
                          <a:latin typeface="Trebuchet MS" panose="020B0603020202020204" pitchFamily="34" charset="0"/>
                        </a:rPr>
                        <a:t>Communicable disease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ctr"/>
                      <a:r>
                        <a:rPr lang="en-GB" sz="1600" b="0" i="0" u="none" strike="noStrike">
                          <a:effectLst/>
                          <a:latin typeface="Trebuchet MS" panose="020B0603020202020204" pitchFamily="34" charset="0"/>
                        </a:rPr>
                        <a:t>Infectious disease that is easily spread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70554">
                <a:tc>
                  <a:txBody>
                    <a:bodyPr/>
                    <a:lstStyle/>
                    <a:p>
                      <a:pPr algn="ctr" fontAlgn="ctr"/>
                      <a:r>
                        <a:rPr lang="en-GB" sz="1800" b="0" i="0" u="none" strike="noStrike" dirty="0">
                          <a:effectLst/>
                          <a:latin typeface="Trebuchet MS" panose="020B0603020202020204" pitchFamily="34" charset="0"/>
                        </a:rPr>
                        <a:t>Phagocyte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ctr"/>
                      <a:r>
                        <a:rPr lang="en-GB" sz="1600" b="0" i="0" u="none" strike="noStrike" dirty="0">
                          <a:effectLst/>
                          <a:latin typeface="Trebuchet MS" panose="020B0603020202020204" pitchFamily="34" charset="0"/>
                        </a:rPr>
                        <a:t>A white blood </a:t>
                      </a:r>
                      <a:r>
                        <a:rPr lang="en-GB" sz="1600" b="0" i="0" u="none" strike="noStrike" dirty="0" smtClean="0">
                          <a:effectLst/>
                          <a:latin typeface="Trebuchet MS" panose="020B0603020202020204" pitchFamily="34" charset="0"/>
                        </a:rPr>
                        <a:t>cell </a:t>
                      </a:r>
                      <a:r>
                        <a:rPr lang="en-GB" sz="1600" b="0" i="0" u="none" strike="noStrike" dirty="0">
                          <a:effectLst/>
                          <a:latin typeface="Trebuchet MS" panose="020B0603020202020204" pitchFamily="34" charset="0"/>
                        </a:rPr>
                        <a:t>that engulfs and digests the pathogen.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70554">
                <a:tc>
                  <a:txBody>
                    <a:bodyPr/>
                    <a:lstStyle/>
                    <a:p>
                      <a:pPr algn="ctr" fontAlgn="ctr"/>
                      <a:r>
                        <a:rPr lang="en-GB" sz="1800" b="0" i="0" u="none" strike="noStrike" dirty="0">
                          <a:effectLst/>
                          <a:latin typeface="Trebuchet MS" panose="020B0603020202020204" pitchFamily="34" charset="0"/>
                        </a:rPr>
                        <a:t>Antigen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ctr"/>
                      <a:r>
                        <a:rPr lang="en-GB" sz="1600" b="0" i="0" u="none" strike="noStrike">
                          <a:effectLst/>
                          <a:latin typeface="Trebuchet MS" panose="020B0603020202020204" pitchFamily="34" charset="0"/>
                        </a:rPr>
                        <a:t>Specific protein on the surface of the pathogen.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70554">
                <a:tc>
                  <a:txBody>
                    <a:bodyPr/>
                    <a:lstStyle/>
                    <a:p>
                      <a:pPr algn="ctr" fontAlgn="ctr"/>
                      <a:r>
                        <a:rPr lang="en-GB" sz="1800" b="0" i="0" u="none" strike="noStrike" dirty="0">
                          <a:effectLst/>
                          <a:latin typeface="Trebuchet MS" panose="020B0603020202020204" pitchFamily="34" charset="0"/>
                        </a:rPr>
                        <a:t>Antibody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ctr"/>
                      <a:r>
                        <a:rPr lang="en-GB" sz="1600" b="0" i="0" u="none" strike="noStrike">
                          <a:effectLst/>
                          <a:latin typeface="Trebuchet MS" panose="020B0603020202020204" pitchFamily="34" charset="0"/>
                        </a:rPr>
                        <a:t>Protein produced by white blood cells. Specific to the pathogen. Attaches to antigen.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70554">
                <a:tc>
                  <a:txBody>
                    <a:bodyPr/>
                    <a:lstStyle/>
                    <a:p>
                      <a:pPr algn="ctr" fontAlgn="ctr"/>
                      <a:r>
                        <a:rPr lang="en-GB" sz="1800" b="0" i="0" u="none" strike="noStrike" dirty="0">
                          <a:effectLst/>
                          <a:latin typeface="Trebuchet MS" panose="020B0603020202020204" pitchFamily="34" charset="0"/>
                        </a:rPr>
                        <a:t>Vaccine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ctr"/>
                      <a:r>
                        <a:rPr lang="en-GB" sz="1600" b="0" i="0" u="none" strike="noStrike">
                          <a:effectLst/>
                          <a:latin typeface="Trebuchet MS" panose="020B0603020202020204" pitchFamily="34" charset="0"/>
                        </a:rPr>
                        <a:t>Where a dead, weakened or inactive version of the pathogen is injected into the body to stimulate an immune response.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70554">
                <a:tc>
                  <a:txBody>
                    <a:bodyPr/>
                    <a:lstStyle/>
                    <a:p>
                      <a:pPr algn="ctr" fontAlgn="ctr"/>
                      <a:r>
                        <a:rPr lang="en-GB" sz="1800" b="0" i="0" u="none" strike="noStrike" dirty="0">
                          <a:effectLst/>
                          <a:latin typeface="Trebuchet MS" panose="020B0603020202020204" pitchFamily="34" charset="0"/>
                        </a:rPr>
                        <a:t>Non communicable disease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fontAlgn="ctr"/>
                      <a:r>
                        <a:rPr lang="en-GB" sz="1600" b="0" i="0" u="none" strike="noStrike" dirty="0">
                          <a:effectLst/>
                          <a:latin typeface="Trebuchet MS" panose="020B0603020202020204" pitchFamily="34" charset="0"/>
                        </a:rPr>
                        <a:t>A disease that is not caused by </a:t>
                      </a:r>
                      <a:r>
                        <a:rPr lang="en-GB" sz="1600" b="0" i="0" u="none" strike="noStrike" dirty="0" smtClean="0">
                          <a:effectLst/>
                          <a:latin typeface="Trebuchet MS" panose="020B0603020202020204" pitchFamily="34" charset="0"/>
                        </a:rPr>
                        <a:t>a </a:t>
                      </a:r>
                      <a:r>
                        <a:rPr lang="en-GB" sz="1600" b="0" i="0" u="none" strike="noStrike" dirty="0">
                          <a:effectLst/>
                          <a:latin typeface="Trebuchet MS" panose="020B0603020202020204" pitchFamily="34" charset="0"/>
                        </a:rPr>
                        <a:t>pathogen.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Match IT - Answers</a:t>
            </a:r>
            <a:endParaRPr lang="en-GB" sz="2400" b="1" kern="0" dirty="0">
              <a:solidFill>
                <a:schemeClr val="accent6"/>
              </a:solidFill>
            </a:endParaRPr>
          </a:p>
        </p:txBody>
      </p:sp>
    </p:spTree>
    <p:extLst>
      <p:ext uri="{BB962C8B-B14F-4D97-AF65-F5344CB8AC3E}">
        <p14:creationId xmlns:p14="http://schemas.microsoft.com/office/powerpoint/2010/main" val="860954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Label IT </a:t>
            </a:r>
            <a:endParaRPr lang="en-GB" sz="2400" b="1" kern="0" dirty="0">
              <a:solidFill>
                <a:schemeClr val="accent6"/>
              </a:solidFill>
            </a:endParaRP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l="12326"/>
          <a:stretch/>
        </p:blipFill>
        <p:spPr>
          <a:xfrm rot="16707559">
            <a:off x="3535447" y="1006431"/>
            <a:ext cx="2351354" cy="4194373"/>
          </a:xfrm>
          <a:prstGeom prst="rect">
            <a:avLst/>
          </a:prstGeom>
        </p:spPr>
      </p:pic>
    </p:spTree>
    <p:extLst>
      <p:ext uri="{BB962C8B-B14F-4D97-AF65-F5344CB8AC3E}">
        <p14:creationId xmlns:p14="http://schemas.microsoft.com/office/powerpoint/2010/main" val="54428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a:solidFill>
                  <a:srgbClr val="F79646"/>
                </a:solidFill>
              </a:rPr>
              <a:t>Label IT - Answers</a:t>
            </a:r>
            <a:endParaRPr lang="en-GB" sz="2400" b="1" kern="0" dirty="0">
              <a:solidFill>
                <a:srgbClr val="F79646"/>
              </a:solidFill>
            </a:endParaRPr>
          </a:p>
        </p:txBody>
      </p:sp>
      <p:pic>
        <p:nvPicPr>
          <p:cNvPr id="5" name="Picture 4"/>
          <p:cNvPicPr>
            <a:picLocks noChangeAspect="1"/>
          </p:cNvPicPr>
          <p:nvPr/>
        </p:nvPicPr>
        <p:blipFill>
          <a:blip r:embed="rId2"/>
          <a:stretch>
            <a:fillRect/>
          </a:stretch>
        </p:blipFill>
        <p:spPr>
          <a:xfrm>
            <a:off x="1493253" y="1276925"/>
            <a:ext cx="6157494" cy="4304149"/>
          </a:xfrm>
          <a:prstGeom prst="rect">
            <a:avLst/>
          </a:prstGeom>
        </p:spPr>
      </p:pic>
    </p:spTree>
    <p:extLst>
      <p:ext uri="{BB962C8B-B14F-4D97-AF65-F5344CB8AC3E}">
        <p14:creationId xmlns:p14="http://schemas.microsoft.com/office/powerpoint/2010/main" val="1082196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Label IT </a:t>
            </a:r>
            <a:endParaRPr lang="en-GB" sz="2400" b="1" kern="0" dirty="0">
              <a:solidFill>
                <a:schemeClr val="accent6"/>
              </a:solidFill>
            </a:endParaRPr>
          </a:p>
        </p:txBody>
      </p:sp>
      <p:grpSp>
        <p:nvGrpSpPr>
          <p:cNvPr id="6" name="Group 5"/>
          <p:cNvGrpSpPr/>
          <p:nvPr/>
        </p:nvGrpSpPr>
        <p:grpSpPr>
          <a:xfrm>
            <a:off x="251520" y="2420889"/>
            <a:ext cx="8495950" cy="2459087"/>
            <a:chOff x="179512" y="4221088"/>
            <a:chExt cx="8676457" cy="2532123"/>
          </a:xfrm>
          <a:solidFill>
            <a:schemeClr val="accent6">
              <a:lumMod val="20000"/>
              <a:lumOff val="80000"/>
            </a:schemeClr>
          </a:solidFill>
        </p:grpSpPr>
        <p:grpSp>
          <p:nvGrpSpPr>
            <p:cNvPr id="7" name="Group 24"/>
            <p:cNvGrpSpPr/>
            <p:nvPr/>
          </p:nvGrpSpPr>
          <p:grpSpPr>
            <a:xfrm>
              <a:off x="2952328" y="4581128"/>
              <a:ext cx="2448272" cy="2172083"/>
              <a:chOff x="2520280" y="4581128"/>
              <a:chExt cx="2448272" cy="2172083"/>
            </a:xfrm>
            <a:grpFill/>
          </p:grpSpPr>
          <p:pic>
            <p:nvPicPr>
              <p:cNvPr id="21" name="Picture 3"/>
              <p:cNvPicPr>
                <a:picLocks noChangeAspect="1" noChangeArrowheads="1"/>
              </p:cNvPicPr>
              <p:nvPr/>
            </p:nvPicPr>
            <p:blipFill>
              <a:blip r:embed="rId2" cstate="print"/>
              <a:srcRect/>
              <a:stretch>
                <a:fillRect/>
              </a:stretch>
            </p:blipFill>
            <p:spPr bwMode="auto">
              <a:xfrm>
                <a:off x="3059832" y="4581128"/>
                <a:ext cx="1368152" cy="1106722"/>
              </a:xfrm>
              <a:prstGeom prst="rect">
                <a:avLst/>
              </a:prstGeom>
              <a:grpFill/>
              <a:ln w="9525">
                <a:noFill/>
                <a:miter lim="800000"/>
                <a:headEnd/>
                <a:tailEnd/>
              </a:ln>
            </p:spPr>
          </p:pic>
          <p:sp>
            <p:nvSpPr>
              <p:cNvPr id="22" name="TextBox 21"/>
              <p:cNvSpPr txBox="1"/>
              <p:nvPr/>
            </p:nvSpPr>
            <p:spPr>
              <a:xfrm>
                <a:off x="2520280" y="5517232"/>
                <a:ext cx="2448272" cy="1235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dirty="0"/>
              </a:p>
              <a:p>
                <a:pPr algn="ctr"/>
                <a:endParaRPr lang="en-GB" dirty="0"/>
              </a:p>
              <a:p>
                <a:pPr algn="ctr"/>
                <a:endParaRPr lang="en-GB" dirty="0"/>
              </a:p>
              <a:p>
                <a:pPr algn="ctr"/>
                <a:endParaRPr lang="en-GB" dirty="0"/>
              </a:p>
            </p:txBody>
          </p:sp>
        </p:grpSp>
        <p:grpSp>
          <p:nvGrpSpPr>
            <p:cNvPr id="8" name="Group 31"/>
            <p:cNvGrpSpPr/>
            <p:nvPr/>
          </p:nvGrpSpPr>
          <p:grpSpPr>
            <a:xfrm>
              <a:off x="6047657" y="4221088"/>
              <a:ext cx="2808312" cy="2532123"/>
              <a:chOff x="5759625" y="4293096"/>
              <a:chExt cx="2808312" cy="2532123"/>
            </a:xfrm>
            <a:grpFill/>
          </p:grpSpPr>
          <p:pic>
            <p:nvPicPr>
              <p:cNvPr id="19" name="Picture 5"/>
              <p:cNvPicPr>
                <a:picLocks noChangeAspect="1" noChangeArrowheads="1"/>
              </p:cNvPicPr>
              <p:nvPr/>
            </p:nvPicPr>
            <p:blipFill>
              <a:blip r:embed="rId3" cstate="print"/>
              <a:srcRect/>
              <a:stretch>
                <a:fillRect/>
              </a:stretch>
            </p:blipFill>
            <p:spPr bwMode="auto">
              <a:xfrm>
                <a:off x="6156176" y="4293096"/>
                <a:ext cx="1524947" cy="1461075"/>
              </a:xfrm>
              <a:prstGeom prst="rect">
                <a:avLst/>
              </a:prstGeom>
              <a:grpFill/>
              <a:ln w="9525">
                <a:noFill/>
                <a:miter lim="800000"/>
                <a:headEnd/>
                <a:tailEnd/>
              </a:ln>
            </p:spPr>
          </p:pic>
          <p:sp>
            <p:nvSpPr>
              <p:cNvPr id="20" name="TextBox 19"/>
              <p:cNvSpPr txBox="1"/>
              <p:nvPr/>
            </p:nvSpPr>
            <p:spPr>
              <a:xfrm>
                <a:off x="5759625" y="5589240"/>
                <a:ext cx="2808312" cy="1235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 </a:t>
                </a:r>
              </a:p>
              <a:p>
                <a:pPr algn="ctr"/>
                <a:endParaRPr lang="en-GB" dirty="0"/>
              </a:p>
              <a:p>
                <a:pPr algn="ctr"/>
                <a:endParaRPr lang="en-GB" dirty="0"/>
              </a:p>
              <a:p>
                <a:pPr algn="ctr"/>
                <a:endParaRPr lang="en-GB" dirty="0"/>
              </a:p>
            </p:txBody>
          </p:sp>
        </p:grpSp>
        <p:grpSp>
          <p:nvGrpSpPr>
            <p:cNvPr id="9" name="Group 36"/>
            <p:cNvGrpSpPr/>
            <p:nvPr/>
          </p:nvGrpSpPr>
          <p:grpSpPr>
            <a:xfrm>
              <a:off x="179512" y="4509120"/>
              <a:ext cx="2160240" cy="2244091"/>
              <a:chOff x="179512" y="4509120"/>
              <a:chExt cx="2160240" cy="2244091"/>
            </a:xfrm>
            <a:grpFill/>
          </p:grpSpPr>
          <p:sp>
            <p:nvSpPr>
              <p:cNvPr id="12" name="TextBox 11"/>
              <p:cNvSpPr txBox="1"/>
              <p:nvPr/>
            </p:nvSpPr>
            <p:spPr>
              <a:xfrm>
                <a:off x="179512" y="5517232"/>
                <a:ext cx="2124744" cy="1235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dirty="0"/>
              </a:p>
              <a:p>
                <a:pPr algn="ctr"/>
                <a:endParaRPr lang="en-GB" dirty="0"/>
              </a:p>
              <a:p>
                <a:pPr algn="ctr"/>
                <a:endParaRPr lang="en-GB" dirty="0"/>
              </a:p>
              <a:p>
                <a:pPr algn="ctr"/>
                <a:endParaRPr lang="en-GB" dirty="0"/>
              </a:p>
            </p:txBody>
          </p:sp>
          <p:grpSp>
            <p:nvGrpSpPr>
              <p:cNvPr id="13" name="Group 32"/>
              <p:cNvGrpSpPr/>
              <p:nvPr/>
            </p:nvGrpSpPr>
            <p:grpSpPr>
              <a:xfrm>
                <a:off x="539552" y="4509120"/>
                <a:ext cx="1800200" cy="922132"/>
                <a:chOff x="539552" y="4581128"/>
                <a:chExt cx="1800200" cy="922132"/>
              </a:xfrm>
              <a:grpFill/>
            </p:grpSpPr>
            <p:pic>
              <p:nvPicPr>
                <p:cNvPr id="14" name="Picture 2"/>
                <p:cNvPicPr>
                  <a:picLocks noChangeAspect="1" noChangeArrowheads="1"/>
                </p:cNvPicPr>
                <p:nvPr/>
              </p:nvPicPr>
              <p:blipFill>
                <a:blip r:embed="rId4" cstate="print"/>
                <a:srcRect/>
                <a:stretch>
                  <a:fillRect/>
                </a:stretch>
              </p:blipFill>
              <p:spPr bwMode="auto">
                <a:xfrm>
                  <a:off x="539552" y="4581128"/>
                  <a:ext cx="792088" cy="922132"/>
                </a:xfrm>
                <a:prstGeom prst="rect">
                  <a:avLst/>
                </a:prstGeom>
                <a:grpFill/>
                <a:ln w="9525">
                  <a:noFill/>
                  <a:miter lim="800000"/>
                  <a:headEnd/>
                  <a:tailEnd/>
                </a:ln>
              </p:spPr>
            </p:pic>
            <p:grpSp>
              <p:nvGrpSpPr>
                <p:cNvPr id="15" name="Group 27"/>
                <p:cNvGrpSpPr/>
                <p:nvPr/>
              </p:nvGrpSpPr>
              <p:grpSpPr>
                <a:xfrm>
                  <a:off x="1763688" y="5013176"/>
                  <a:ext cx="576064" cy="288033"/>
                  <a:chOff x="1164969" y="3068960"/>
                  <a:chExt cx="2366948" cy="652343"/>
                </a:xfrm>
                <a:grpFill/>
              </p:grpSpPr>
              <p:sp>
                <p:nvSpPr>
                  <p:cNvPr id="16" name="Oval 15"/>
                  <p:cNvSpPr/>
                  <p:nvPr/>
                </p:nvSpPr>
                <p:spPr>
                  <a:xfrm rot="544907">
                    <a:off x="1164969" y="3509534"/>
                    <a:ext cx="2006919" cy="211769"/>
                  </a:xfrm>
                  <a:prstGeom prst="ellipse">
                    <a:avLst/>
                  </a:prstGeom>
                  <a:gr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Oval 16"/>
                  <p:cNvSpPr/>
                  <p:nvPr/>
                </p:nvSpPr>
                <p:spPr>
                  <a:xfrm rot="19693305">
                    <a:off x="1164970" y="3149494"/>
                    <a:ext cx="2006919" cy="211769"/>
                  </a:xfrm>
                  <a:prstGeom prst="ellipse">
                    <a:avLst/>
                  </a:prstGeom>
                  <a:gr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ontent Placeholder 12"/>
                  <p:cNvSpPr txBox="1">
                    <a:spLocks/>
                  </p:cNvSpPr>
                  <p:nvPr/>
                </p:nvSpPr>
                <p:spPr>
                  <a:xfrm rot="1017503">
                    <a:off x="1331642" y="3068960"/>
                    <a:ext cx="2200275" cy="215900"/>
                  </a:xfrm>
                  <a:prstGeom prst="ellipse">
                    <a:avLst/>
                  </a:prstGeom>
                  <a:grpFill/>
                  <a:ln w="9525" cap="flat" cmpd="sng" algn="ctr">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25000" lnSpcReduction="20000"/>
                  </a:bodyPr>
                  <a:lstStyle/>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endParaRPr kumimoji="0" lang="en-GB" sz="2400" b="0" i="0" u="none" strike="noStrike" kern="1200" cap="none" spc="0" normalizeH="0" baseline="0" noProof="0" dirty="0">
                      <a:ln>
                        <a:noFill/>
                      </a:ln>
                      <a:solidFill>
                        <a:schemeClr val="lt1"/>
                      </a:solidFill>
                      <a:effectLst/>
                      <a:uLnTx/>
                      <a:uFillTx/>
                      <a:latin typeface="News Gothic MT"/>
                      <a:ea typeface="+mn-ea"/>
                      <a:cs typeface="News Gothic MT"/>
                    </a:endParaRPr>
                  </a:p>
                </p:txBody>
              </p:sp>
            </p:grpSp>
          </p:grpSp>
        </p:grpSp>
        <p:cxnSp>
          <p:nvCxnSpPr>
            <p:cNvPr id="10" name="Straight Arrow Connector 9"/>
            <p:cNvCxnSpPr/>
            <p:nvPr/>
          </p:nvCxnSpPr>
          <p:spPr>
            <a:xfrm>
              <a:off x="2267744" y="5661248"/>
              <a:ext cx="720080" cy="0"/>
            </a:xfrm>
            <a:prstGeom prst="straightConnector1">
              <a:avLst/>
            </a:prstGeom>
            <a:grpFill/>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364088" y="5661248"/>
              <a:ext cx="720080" cy="0"/>
            </a:xfrm>
            <a:prstGeom prst="straightConnector1">
              <a:avLst/>
            </a:prstGeom>
            <a:grpFill/>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 name="Rounded Rectangle 1"/>
          <p:cNvSpPr/>
          <p:nvPr/>
        </p:nvSpPr>
        <p:spPr>
          <a:xfrm>
            <a:off x="463826" y="1298713"/>
            <a:ext cx="7991061" cy="10094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The immune response…what is happening at each stage?</a:t>
            </a:r>
          </a:p>
        </p:txBody>
      </p:sp>
    </p:spTree>
    <p:extLst>
      <p:ext uri="{BB962C8B-B14F-4D97-AF65-F5344CB8AC3E}">
        <p14:creationId xmlns:p14="http://schemas.microsoft.com/office/powerpoint/2010/main" val="2160530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a:solidFill>
                  <a:schemeClr val="accent6"/>
                </a:solidFill>
              </a:rPr>
              <a:t>Label IT- Answers </a:t>
            </a:r>
            <a:endParaRPr lang="en-GB" sz="2400" b="1" kern="0" dirty="0">
              <a:solidFill>
                <a:schemeClr val="accent6"/>
              </a:solidFill>
            </a:endParaRPr>
          </a:p>
        </p:txBody>
      </p:sp>
      <p:grpSp>
        <p:nvGrpSpPr>
          <p:cNvPr id="5" name="Group 4"/>
          <p:cNvGrpSpPr/>
          <p:nvPr/>
        </p:nvGrpSpPr>
        <p:grpSpPr>
          <a:xfrm>
            <a:off x="0" y="1669773"/>
            <a:ext cx="9143999" cy="3445565"/>
            <a:chOff x="179512" y="4221088"/>
            <a:chExt cx="8677472" cy="2496473"/>
          </a:xfrm>
          <a:solidFill>
            <a:schemeClr val="accent6">
              <a:lumMod val="20000"/>
              <a:lumOff val="80000"/>
            </a:schemeClr>
          </a:solidFill>
        </p:grpSpPr>
        <p:grpSp>
          <p:nvGrpSpPr>
            <p:cNvPr id="6" name="Group 24"/>
            <p:cNvGrpSpPr/>
            <p:nvPr/>
          </p:nvGrpSpPr>
          <p:grpSpPr>
            <a:xfrm>
              <a:off x="2952328" y="4581128"/>
              <a:ext cx="2448272" cy="2136433"/>
              <a:chOff x="2520280" y="4581128"/>
              <a:chExt cx="2448272" cy="2136433"/>
            </a:xfrm>
            <a:grpFill/>
          </p:grpSpPr>
          <p:pic>
            <p:nvPicPr>
              <p:cNvPr id="20" name="Picture 3"/>
              <p:cNvPicPr>
                <a:picLocks noChangeAspect="1" noChangeArrowheads="1"/>
              </p:cNvPicPr>
              <p:nvPr/>
            </p:nvPicPr>
            <p:blipFill>
              <a:blip r:embed="rId2" cstate="print"/>
              <a:srcRect/>
              <a:stretch>
                <a:fillRect/>
              </a:stretch>
            </p:blipFill>
            <p:spPr bwMode="auto">
              <a:xfrm>
                <a:off x="3059832" y="4581128"/>
                <a:ext cx="1368152" cy="1106722"/>
              </a:xfrm>
              <a:prstGeom prst="rect">
                <a:avLst/>
              </a:prstGeom>
              <a:grpFill/>
              <a:ln w="9525">
                <a:noFill/>
                <a:miter lim="800000"/>
                <a:headEnd/>
                <a:tailEnd/>
              </a:ln>
            </p:spPr>
          </p:pic>
          <p:sp>
            <p:nvSpPr>
              <p:cNvPr id="21" name="TextBox 20"/>
              <p:cNvSpPr txBox="1"/>
              <p:nvPr/>
            </p:nvSpPr>
            <p:spPr>
              <a:xfrm>
                <a:off x="2520280" y="5517232"/>
                <a:ext cx="2448272" cy="1200329"/>
              </a:xfrm>
              <a:prstGeom prst="rect">
                <a:avLst/>
              </a:prstGeom>
              <a:grpFill/>
            </p:spPr>
            <p:txBody>
              <a:bodyPr wrap="square" rtlCol="0">
                <a:spAutoFit/>
              </a:bodyPr>
              <a:lstStyle/>
              <a:p>
                <a:pPr algn="ctr"/>
                <a:r>
                  <a:rPr lang="en-GB" dirty="0"/>
                  <a:t>Antibodies are made and released into the blood much faster and in larger amounts.</a:t>
                </a:r>
              </a:p>
            </p:txBody>
          </p:sp>
        </p:grpSp>
        <p:grpSp>
          <p:nvGrpSpPr>
            <p:cNvPr id="7" name="Group 31"/>
            <p:cNvGrpSpPr/>
            <p:nvPr/>
          </p:nvGrpSpPr>
          <p:grpSpPr>
            <a:xfrm>
              <a:off x="6048672" y="4221088"/>
              <a:ext cx="2808312" cy="2147466"/>
              <a:chOff x="5760640" y="4293096"/>
              <a:chExt cx="2808312" cy="2147466"/>
            </a:xfrm>
            <a:grpFill/>
          </p:grpSpPr>
          <p:pic>
            <p:nvPicPr>
              <p:cNvPr id="18" name="Picture 5"/>
              <p:cNvPicPr>
                <a:picLocks noChangeAspect="1" noChangeArrowheads="1"/>
              </p:cNvPicPr>
              <p:nvPr/>
            </p:nvPicPr>
            <p:blipFill>
              <a:blip r:embed="rId3" cstate="print"/>
              <a:srcRect/>
              <a:stretch>
                <a:fillRect/>
              </a:stretch>
            </p:blipFill>
            <p:spPr bwMode="auto">
              <a:xfrm>
                <a:off x="6156176" y="4293096"/>
                <a:ext cx="1524947" cy="1461075"/>
              </a:xfrm>
              <a:prstGeom prst="rect">
                <a:avLst/>
              </a:prstGeom>
              <a:grpFill/>
              <a:ln w="9525">
                <a:noFill/>
                <a:miter lim="800000"/>
                <a:headEnd/>
                <a:tailEnd/>
              </a:ln>
            </p:spPr>
          </p:pic>
          <p:sp>
            <p:nvSpPr>
              <p:cNvPr id="19" name="TextBox 18"/>
              <p:cNvSpPr txBox="1"/>
              <p:nvPr/>
            </p:nvSpPr>
            <p:spPr>
              <a:xfrm>
                <a:off x="5760640" y="5517232"/>
                <a:ext cx="2808312" cy="923330"/>
              </a:xfrm>
              <a:prstGeom prst="rect">
                <a:avLst/>
              </a:prstGeom>
              <a:grpFill/>
            </p:spPr>
            <p:txBody>
              <a:bodyPr wrap="square" rtlCol="0">
                <a:spAutoFit/>
              </a:bodyPr>
              <a:lstStyle/>
              <a:p>
                <a:pPr algn="ctr"/>
                <a:r>
                  <a:rPr lang="en-GB" dirty="0"/>
                  <a:t> Pathogens are destroyed by  the antibodies much faster. </a:t>
                </a:r>
              </a:p>
            </p:txBody>
          </p:sp>
        </p:grpSp>
        <p:grpSp>
          <p:nvGrpSpPr>
            <p:cNvPr id="8" name="Group 36"/>
            <p:cNvGrpSpPr/>
            <p:nvPr/>
          </p:nvGrpSpPr>
          <p:grpSpPr>
            <a:xfrm>
              <a:off x="179512" y="4509120"/>
              <a:ext cx="2160240" cy="1654443"/>
              <a:chOff x="179512" y="4509120"/>
              <a:chExt cx="2160240" cy="1654443"/>
            </a:xfrm>
            <a:grpFill/>
          </p:grpSpPr>
          <p:sp>
            <p:nvSpPr>
              <p:cNvPr id="11" name="TextBox 10"/>
              <p:cNvSpPr txBox="1"/>
              <p:nvPr/>
            </p:nvSpPr>
            <p:spPr>
              <a:xfrm>
                <a:off x="179512" y="5517232"/>
                <a:ext cx="2124744" cy="646331"/>
              </a:xfrm>
              <a:prstGeom prst="rect">
                <a:avLst/>
              </a:prstGeom>
              <a:grpFill/>
            </p:spPr>
            <p:txBody>
              <a:bodyPr wrap="square" rtlCol="0">
                <a:spAutoFit/>
              </a:bodyPr>
              <a:lstStyle/>
              <a:p>
                <a:pPr algn="ctr"/>
                <a:r>
                  <a:rPr lang="en-GB" dirty="0"/>
                  <a:t>White blood cells detect pathogens.</a:t>
                </a:r>
              </a:p>
            </p:txBody>
          </p:sp>
          <p:grpSp>
            <p:nvGrpSpPr>
              <p:cNvPr id="12" name="Group 32"/>
              <p:cNvGrpSpPr/>
              <p:nvPr/>
            </p:nvGrpSpPr>
            <p:grpSpPr>
              <a:xfrm>
                <a:off x="539552" y="4509120"/>
                <a:ext cx="1800200" cy="922132"/>
                <a:chOff x="539552" y="4581128"/>
                <a:chExt cx="1800200" cy="922132"/>
              </a:xfrm>
              <a:grpFill/>
            </p:grpSpPr>
            <p:pic>
              <p:nvPicPr>
                <p:cNvPr id="13" name="Picture 2"/>
                <p:cNvPicPr>
                  <a:picLocks noChangeAspect="1" noChangeArrowheads="1"/>
                </p:cNvPicPr>
                <p:nvPr/>
              </p:nvPicPr>
              <p:blipFill>
                <a:blip r:embed="rId4" cstate="print"/>
                <a:srcRect/>
                <a:stretch>
                  <a:fillRect/>
                </a:stretch>
              </p:blipFill>
              <p:spPr bwMode="auto">
                <a:xfrm>
                  <a:off x="539552" y="4581128"/>
                  <a:ext cx="792088" cy="922132"/>
                </a:xfrm>
                <a:prstGeom prst="rect">
                  <a:avLst/>
                </a:prstGeom>
                <a:grpFill/>
                <a:ln w="9525">
                  <a:noFill/>
                  <a:miter lim="800000"/>
                  <a:headEnd/>
                  <a:tailEnd/>
                </a:ln>
              </p:spPr>
            </p:pic>
            <p:grpSp>
              <p:nvGrpSpPr>
                <p:cNvPr id="14" name="Group 27"/>
                <p:cNvGrpSpPr/>
                <p:nvPr/>
              </p:nvGrpSpPr>
              <p:grpSpPr>
                <a:xfrm>
                  <a:off x="1763688" y="5013176"/>
                  <a:ext cx="576064" cy="288033"/>
                  <a:chOff x="1164969" y="3068960"/>
                  <a:chExt cx="2366948" cy="652343"/>
                </a:xfrm>
                <a:grpFill/>
              </p:grpSpPr>
              <p:sp>
                <p:nvSpPr>
                  <p:cNvPr id="15" name="Oval 14"/>
                  <p:cNvSpPr/>
                  <p:nvPr/>
                </p:nvSpPr>
                <p:spPr>
                  <a:xfrm rot="544907">
                    <a:off x="1164969" y="3509534"/>
                    <a:ext cx="2006919" cy="211769"/>
                  </a:xfrm>
                  <a:prstGeom prst="ellipse">
                    <a:avLst/>
                  </a:prstGeom>
                  <a:gr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Oval 15"/>
                  <p:cNvSpPr/>
                  <p:nvPr/>
                </p:nvSpPr>
                <p:spPr>
                  <a:xfrm rot="19693305">
                    <a:off x="1164970" y="3149494"/>
                    <a:ext cx="2006919" cy="211769"/>
                  </a:xfrm>
                  <a:prstGeom prst="ellipse">
                    <a:avLst/>
                  </a:prstGeom>
                  <a:grp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Content Placeholder 12"/>
                  <p:cNvSpPr txBox="1">
                    <a:spLocks/>
                  </p:cNvSpPr>
                  <p:nvPr/>
                </p:nvSpPr>
                <p:spPr>
                  <a:xfrm rot="1017503">
                    <a:off x="1331642" y="3068960"/>
                    <a:ext cx="2200275" cy="215900"/>
                  </a:xfrm>
                  <a:prstGeom prst="ellipse">
                    <a:avLst/>
                  </a:prstGeom>
                  <a:grpFill/>
                  <a:ln w="9525" cap="flat" cmpd="sng" algn="ctr">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25000" lnSpcReduction="20000"/>
                  </a:bodyPr>
                  <a:lstStyle/>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endParaRPr kumimoji="0" lang="en-GB" sz="2400" b="0" i="0" u="none" strike="noStrike" kern="1200" cap="none" spc="0" normalizeH="0" baseline="0" noProof="0" dirty="0">
                      <a:ln>
                        <a:noFill/>
                      </a:ln>
                      <a:solidFill>
                        <a:schemeClr val="lt1"/>
                      </a:solidFill>
                      <a:effectLst/>
                      <a:uLnTx/>
                      <a:uFillTx/>
                      <a:latin typeface="News Gothic MT"/>
                      <a:ea typeface="+mn-ea"/>
                      <a:cs typeface="News Gothic MT"/>
                    </a:endParaRPr>
                  </a:p>
                </p:txBody>
              </p:sp>
            </p:grpSp>
          </p:grpSp>
        </p:grpSp>
        <p:cxnSp>
          <p:nvCxnSpPr>
            <p:cNvPr id="9" name="Straight Arrow Connector 8"/>
            <p:cNvCxnSpPr/>
            <p:nvPr/>
          </p:nvCxnSpPr>
          <p:spPr>
            <a:xfrm>
              <a:off x="2267744" y="5661248"/>
              <a:ext cx="720080" cy="0"/>
            </a:xfrm>
            <a:prstGeom prst="straightConnector1">
              <a:avLst/>
            </a:prstGeom>
            <a:grpFill/>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364088" y="5661248"/>
              <a:ext cx="720080" cy="0"/>
            </a:xfrm>
            <a:prstGeom prst="straightConnector1">
              <a:avLst/>
            </a:prstGeom>
            <a:grpFill/>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25296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a:solidFill>
                  <a:srgbClr val="F79646"/>
                </a:solidFill>
              </a:rPr>
              <a:t>Get IT</a:t>
            </a:r>
            <a:endParaRPr lang="en-GB" sz="2400" b="1" kern="0" dirty="0">
              <a:solidFill>
                <a:srgbClr val="F79646"/>
              </a:solidFill>
            </a:endParaRPr>
          </a:p>
        </p:txBody>
      </p:sp>
      <p:sp>
        <p:nvSpPr>
          <p:cNvPr id="2" name="TextBox 1"/>
          <p:cNvSpPr txBox="1"/>
          <p:nvPr/>
        </p:nvSpPr>
        <p:spPr>
          <a:xfrm>
            <a:off x="106376" y="528436"/>
            <a:ext cx="8786191" cy="7417415"/>
          </a:xfrm>
          <a:prstGeom prst="rect">
            <a:avLst/>
          </a:prstGeom>
          <a:noFill/>
        </p:spPr>
        <p:txBody>
          <a:bodyPr wrap="square" rtlCol="0">
            <a:spAutoFit/>
          </a:bodyPr>
          <a:lstStyle/>
          <a:p>
            <a:pPr lvl="0">
              <a:lnSpc>
                <a:spcPct val="150000"/>
              </a:lnSpc>
            </a:pPr>
            <a:r>
              <a:rPr lang="en-GB" sz="2800" b="1" dirty="0"/>
              <a:t>What is a pathogen? </a:t>
            </a:r>
            <a:endParaRPr lang="en-GB" sz="2800" dirty="0"/>
          </a:p>
          <a:p>
            <a:pPr lvl="0">
              <a:lnSpc>
                <a:spcPct val="150000"/>
              </a:lnSpc>
            </a:pPr>
            <a:r>
              <a:rPr lang="en-GB" sz="2800" b="1" dirty="0"/>
              <a:t>What are bacteria? </a:t>
            </a:r>
            <a:endParaRPr lang="en-GB" sz="2800" dirty="0"/>
          </a:p>
          <a:p>
            <a:pPr lvl="0">
              <a:lnSpc>
                <a:spcPct val="150000"/>
              </a:lnSpc>
            </a:pPr>
            <a:r>
              <a:rPr lang="en-GB" sz="2800" b="1" dirty="0"/>
              <a:t>What are viruses? </a:t>
            </a:r>
            <a:endParaRPr lang="en-GB" sz="2800" dirty="0"/>
          </a:p>
          <a:p>
            <a:pPr lvl="0">
              <a:lnSpc>
                <a:spcPct val="150000"/>
              </a:lnSpc>
            </a:pPr>
            <a:r>
              <a:rPr lang="en-GB" sz="2800" b="1" dirty="0"/>
              <a:t>What is the difference between bacteria and viruses?</a:t>
            </a:r>
          </a:p>
          <a:p>
            <a:pPr lvl="0">
              <a:lnSpc>
                <a:spcPct val="150000"/>
              </a:lnSpc>
            </a:pPr>
            <a:r>
              <a:rPr lang="en-GB" sz="2800" b="1" dirty="0"/>
              <a:t>What is a vaccine?</a:t>
            </a:r>
          </a:p>
          <a:p>
            <a:pPr lvl="0">
              <a:lnSpc>
                <a:spcPct val="150000"/>
              </a:lnSpc>
            </a:pPr>
            <a:r>
              <a:rPr lang="en-GB" sz="2800" b="1" dirty="0"/>
              <a:t>Name two types of white blood cell.</a:t>
            </a:r>
          </a:p>
          <a:p>
            <a:pPr lvl="0">
              <a:lnSpc>
                <a:spcPct val="150000"/>
              </a:lnSpc>
            </a:pPr>
            <a:r>
              <a:rPr lang="en-GB" sz="2800" b="1" dirty="0"/>
              <a:t>How do white blood cells protect you from disease?</a:t>
            </a:r>
          </a:p>
          <a:p>
            <a:pPr lvl="0">
              <a:lnSpc>
                <a:spcPct val="150000"/>
              </a:lnSpc>
            </a:pPr>
            <a:r>
              <a:rPr lang="en-GB" sz="2800" b="1" dirty="0"/>
              <a:t>What does the word immunity mean? </a:t>
            </a:r>
          </a:p>
          <a:p>
            <a:r>
              <a:rPr lang="en-GB" sz="2800" b="1" dirty="0"/>
              <a:t>What</a:t>
            </a:r>
            <a:r>
              <a:rPr lang="en-GB" sz="2800" dirty="0"/>
              <a:t> </a:t>
            </a:r>
            <a:r>
              <a:rPr lang="en-GB" sz="2800" b="1" dirty="0"/>
              <a:t>is the difference between communicable and </a:t>
            </a:r>
            <a:r>
              <a:rPr lang="en-GB" sz="2800" b="1" dirty="0" smtClean="0"/>
              <a:t>non-communicable </a:t>
            </a:r>
            <a:r>
              <a:rPr lang="en-GB" sz="2800" b="1" dirty="0"/>
              <a:t>diseases?</a:t>
            </a:r>
          </a:p>
          <a:p>
            <a:pPr lvl="0"/>
            <a:endParaRPr lang="en-GB" sz="2800" b="1" dirty="0">
              <a:latin typeface="Trebuchet MS" panose="020B0603020202020204" pitchFamily="34" charset="0"/>
            </a:endParaRPr>
          </a:p>
          <a:p>
            <a:pPr lvl="0"/>
            <a:endParaRPr lang="en-GB" sz="2800" dirty="0">
              <a:latin typeface="Trebuchet MS" panose="020B0603020202020204" pitchFamily="34" charset="0"/>
            </a:endParaRPr>
          </a:p>
          <a:p>
            <a:endParaRPr lang="en-GB" sz="2800" dirty="0">
              <a:latin typeface="Trebuchet MS" panose="020B0603020202020204" pitchFamily="34" charset="0"/>
            </a:endParaRPr>
          </a:p>
        </p:txBody>
      </p:sp>
      <p:sp>
        <p:nvSpPr>
          <p:cNvPr id="3" name="Rounded Rectangle 2"/>
          <p:cNvSpPr/>
          <p:nvPr/>
        </p:nvSpPr>
        <p:spPr>
          <a:xfrm>
            <a:off x="4174434" y="114176"/>
            <a:ext cx="3405809" cy="8285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Answer the questions</a:t>
            </a:r>
          </a:p>
        </p:txBody>
      </p:sp>
    </p:spTree>
    <p:extLst>
      <p:ext uri="{BB962C8B-B14F-4D97-AF65-F5344CB8AC3E}">
        <p14:creationId xmlns:p14="http://schemas.microsoft.com/office/powerpoint/2010/main" val="248912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21203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a:solidFill>
                  <a:srgbClr val="F79646"/>
                </a:solidFill>
              </a:rPr>
              <a:t>Get IT- </a:t>
            </a:r>
          </a:p>
          <a:p>
            <a:pPr marL="342900" lvl="1" algn="r" defTabSz="342900">
              <a:spcBef>
                <a:spcPct val="20000"/>
              </a:spcBef>
              <a:defRPr/>
            </a:pPr>
            <a:r>
              <a:rPr lang="en-US" sz="2400" b="1" kern="0" dirty="0">
                <a:solidFill>
                  <a:srgbClr val="F79646"/>
                </a:solidFill>
              </a:rPr>
              <a:t>Answers</a:t>
            </a:r>
            <a:endParaRPr lang="en-GB" sz="2400" b="1" kern="0" dirty="0">
              <a:solidFill>
                <a:srgbClr val="F79646"/>
              </a:solidFill>
            </a:endParaRPr>
          </a:p>
        </p:txBody>
      </p:sp>
      <p:sp>
        <p:nvSpPr>
          <p:cNvPr id="2" name="TextBox 1"/>
          <p:cNvSpPr txBox="1"/>
          <p:nvPr/>
        </p:nvSpPr>
        <p:spPr>
          <a:xfrm>
            <a:off x="0" y="671691"/>
            <a:ext cx="9144000" cy="6186309"/>
          </a:xfrm>
          <a:prstGeom prst="rect">
            <a:avLst/>
          </a:prstGeom>
          <a:noFill/>
        </p:spPr>
        <p:txBody>
          <a:bodyPr wrap="square" rtlCol="0">
            <a:spAutoFit/>
          </a:bodyPr>
          <a:lstStyle/>
          <a:p>
            <a:pPr lvl="0"/>
            <a:r>
              <a:rPr lang="en-GB" b="1" dirty="0"/>
              <a:t>What is a pathogen? </a:t>
            </a:r>
            <a:endParaRPr lang="en-GB" dirty="0"/>
          </a:p>
          <a:p>
            <a:r>
              <a:rPr lang="en-GB" b="1" i="1" dirty="0">
                <a:solidFill>
                  <a:srgbClr val="00B050"/>
                </a:solidFill>
              </a:rPr>
              <a:t>Microorganism that causes disease. </a:t>
            </a:r>
          </a:p>
          <a:p>
            <a:pPr lvl="0"/>
            <a:r>
              <a:rPr lang="en-GB" b="1" dirty="0"/>
              <a:t>What are bacteria? </a:t>
            </a:r>
            <a:endParaRPr lang="en-GB" dirty="0"/>
          </a:p>
          <a:p>
            <a:pPr lvl="0"/>
            <a:r>
              <a:rPr lang="en-GB" b="1" i="1" dirty="0">
                <a:solidFill>
                  <a:srgbClr val="00B050"/>
                </a:solidFill>
              </a:rPr>
              <a:t>A single celled microorganism that has no nucleus. This causes disease by reproducing and producing toxins.</a:t>
            </a:r>
          </a:p>
          <a:p>
            <a:pPr lvl="0"/>
            <a:r>
              <a:rPr lang="en-GB" b="1" dirty="0"/>
              <a:t>What are viruses? </a:t>
            </a:r>
            <a:endParaRPr lang="en-GB" dirty="0"/>
          </a:p>
          <a:p>
            <a:r>
              <a:rPr lang="en-GB" b="1" i="1" dirty="0">
                <a:solidFill>
                  <a:srgbClr val="00B050"/>
                </a:solidFill>
              </a:rPr>
              <a:t>Viruses are pathogens.  Need to reproduce inside other cells, always damage cells</a:t>
            </a:r>
          </a:p>
          <a:p>
            <a:pPr lvl="0"/>
            <a:r>
              <a:rPr lang="en-GB" b="1" dirty="0"/>
              <a:t>What is the difference between bacteria and viruses?</a:t>
            </a:r>
            <a:endParaRPr lang="en-GB" dirty="0"/>
          </a:p>
          <a:p>
            <a:r>
              <a:rPr lang="en-GB" b="1" i="1" dirty="0">
                <a:solidFill>
                  <a:srgbClr val="00B050"/>
                </a:solidFill>
              </a:rPr>
              <a:t>Viruses are much smaller than bacteria and viruses are not cells but bacteria are</a:t>
            </a:r>
          </a:p>
          <a:p>
            <a:pPr lvl="0"/>
            <a:r>
              <a:rPr lang="en-GB" b="1" dirty="0"/>
              <a:t>What is a vaccine?</a:t>
            </a:r>
          </a:p>
          <a:p>
            <a:pPr lvl="0"/>
            <a:r>
              <a:rPr lang="en-GB" b="1" i="1" dirty="0">
                <a:solidFill>
                  <a:srgbClr val="00B050"/>
                </a:solidFill>
              </a:rPr>
              <a:t>An injection of a dead or weakened version of the pathogen</a:t>
            </a:r>
          </a:p>
          <a:p>
            <a:pPr lvl="0"/>
            <a:r>
              <a:rPr lang="en-GB" b="1" dirty="0"/>
              <a:t>Name two types of white blood cell.</a:t>
            </a:r>
          </a:p>
          <a:p>
            <a:pPr lvl="0"/>
            <a:r>
              <a:rPr lang="en-GB" b="1" i="1" dirty="0">
                <a:solidFill>
                  <a:srgbClr val="00B050"/>
                </a:solidFill>
              </a:rPr>
              <a:t>Lymphocyte and phagocyte</a:t>
            </a:r>
          </a:p>
          <a:p>
            <a:pPr lvl="0"/>
            <a:r>
              <a:rPr lang="en-GB" b="1" dirty="0"/>
              <a:t>How do white blood cells protect you from disease?</a:t>
            </a:r>
          </a:p>
          <a:p>
            <a:pPr lvl="0"/>
            <a:r>
              <a:rPr lang="en-GB" b="1" i="1" dirty="0">
                <a:solidFill>
                  <a:srgbClr val="00B050"/>
                </a:solidFill>
              </a:rPr>
              <a:t>Lymphocyte release antibodies and phagocytes engulf and digest the pathogen </a:t>
            </a:r>
          </a:p>
          <a:p>
            <a:r>
              <a:rPr lang="en-GB" b="1" dirty="0"/>
              <a:t>What does the word immunity mean? </a:t>
            </a:r>
          </a:p>
          <a:p>
            <a:pPr lvl="0"/>
            <a:r>
              <a:rPr lang="en-GB" b="1" i="1" dirty="0">
                <a:solidFill>
                  <a:srgbClr val="00B050"/>
                </a:solidFill>
              </a:rPr>
              <a:t>When your already has the antibodies so that the pathogen does not harm you</a:t>
            </a:r>
          </a:p>
          <a:p>
            <a:pPr lvl="0"/>
            <a:r>
              <a:rPr lang="en-GB" b="1" dirty="0"/>
              <a:t>What</a:t>
            </a:r>
            <a:r>
              <a:rPr lang="en-GB" dirty="0"/>
              <a:t> </a:t>
            </a:r>
            <a:r>
              <a:rPr lang="en-GB" b="1" dirty="0"/>
              <a:t>is the difference between communicable and </a:t>
            </a:r>
            <a:r>
              <a:rPr lang="en-GB" b="1" dirty="0" smtClean="0"/>
              <a:t>non-communicable </a:t>
            </a:r>
            <a:r>
              <a:rPr lang="en-GB" b="1" dirty="0"/>
              <a:t>diseases?</a:t>
            </a:r>
          </a:p>
          <a:p>
            <a:pPr lvl="0"/>
            <a:r>
              <a:rPr lang="en-GB" b="1" i="1" dirty="0">
                <a:solidFill>
                  <a:srgbClr val="00B050"/>
                </a:solidFill>
              </a:rPr>
              <a:t>Communicable diseases can be transmitted through contact and non communicable diseases cannot.</a:t>
            </a:r>
          </a:p>
          <a:p>
            <a:pPr lvl="0"/>
            <a:endParaRPr lang="en-GB" dirty="0"/>
          </a:p>
          <a:p>
            <a:endParaRPr lang="en-GB" dirty="0"/>
          </a:p>
        </p:txBody>
      </p:sp>
      <p:sp>
        <p:nvSpPr>
          <p:cNvPr id="7" name="Rounded Rectangle 6"/>
          <p:cNvSpPr/>
          <p:nvPr/>
        </p:nvSpPr>
        <p:spPr>
          <a:xfrm>
            <a:off x="4174434" y="114176"/>
            <a:ext cx="3405809" cy="55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Self assessment</a:t>
            </a:r>
          </a:p>
        </p:txBody>
      </p:sp>
    </p:spTree>
    <p:extLst>
      <p:ext uri="{BB962C8B-B14F-4D97-AF65-F5344CB8AC3E}">
        <p14:creationId xmlns:p14="http://schemas.microsoft.com/office/powerpoint/2010/main" val="3909759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35655"/>
            <a:ext cx="7524328"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err="1" smtClean="0">
                <a:solidFill>
                  <a:schemeClr val="accent6"/>
                </a:solidFill>
              </a:rPr>
              <a:t>GetIT</a:t>
            </a:r>
            <a:r>
              <a:rPr lang="en-US" sz="2400" b="1" dirty="0" smtClean="0">
                <a:solidFill>
                  <a:schemeClr val="accent6"/>
                </a:solidFill>
              </a:rPr>
              <a:t> – Cell structure</a:t>
            </a:r>
            <a:endParaRPr lang="en-GB" sz="2400" b="1" dirty="0">
              <a:solidFill>
                <a:schemeClr val="accent6"/>
              </a:solidFill>
            </a:endParaRPr>
          </a:p>
        </p:txBody>
      </p:sp>
      <p:sp>
        <p:nvSpPr>
          <p:cNvPr id="7" name="TextBox 6"/>
          <p:cNvSpPr txBox="1"/>
          <p:nvPr/>
        </p:nvSpPr>
        <p:spPr>
          <a:xfrm>
            <a:off x="460153" y="734992"/>
            <a:ext cx="8496944" cy="461665"/>
          </a:xfrm>
          <a:prstGeom prst="rect">
            <a:avLst/>
          </a:prstGeom>
          <a:noFill/>
        </p:spPr>
        <p:txBody>
          <a:bodyPr wrap="square" rtlCol="0">
            <a:spAutoFit/>
          </a:bodyPr>
          <a:lstStyle/>
          <a:p>
            <a:r>
              <a:rPr lang="en-GB" sz="2400" b="1" dirty="0" smtClean="0">
                <a:solidFill>
                  <a:srgbClr val="F79646">
                    <a:lumMod val="75000"/>
                  </a:srgbClr>
                </a:solidFill>
              </a:rPr>
              <a:t>All</a:t>
            </a:r>
            <a:r>
              <a:rPr lang="en-GB" sz="2400" dirty="0" smtClean="0">
                <a:solidFill>
                  <a:srgbClr val="F79646">
                    <a:lumMod val="75000"/>
                  </a:srgbClr>
                </a:solidFill>
              </a:rPr>
              <a:t> </a:t>
            </a:r>
            <a:r>
              <a:rPr lang="en-GB" sz="2400" dirty="0" smtClean="0">
                <a:solidFill>
                  <a:prstClr val="black"/>
                </a:solidFill>
              </a:rPr>
              <a:t>living things are </a:t>
            </a:r>
            <a:r>
              <a:rPr lang="en-GB" sz="2400" b="1" dirty="0" smtClean="0">
                <a:solidFill>
                  <a:srgbClr val="F79646">
                    <a:lumMod val="75000"/>
                  </a:srgbClr>
                </a:solidFill>
              </a:rPr>
              <a:t>made</a:t>
            </a:r>
            <a:r>
              <a:rPr lang="en-GB" sz="2400" dirty="0" smtClean="0">
                <a:solidFill>
                  <a:srgbClr val="F79646">
                    <a:lumMod val="75000"/>
                  </a:srgbClr>
                </a:solidFill>
              </a:rPr>
              <a:t> </a:t>
            </a:r>
            <a:r>
              <a:rPr lang="en-GB" sz="2400" dirty="0" smtClean="0">
                <a:solidFill>
                  <a:prstClr val="black"/>
                </a:solidFill>
              </a:rPr>
              <a:t>of </a:t>
            </a:r>
            <a:r>
              <a:rPr lang="en-GB" sz="2400" b="1" dirty="0" smtClean="0">
                <a:solidFill>
                  <a:srgbClr val="F79646">
                    <a:lumMod val="75000"/>
                  </a:srgbClr>
                </a:solidFill>
              </a:rPr>
              <a:t>cells</a:t>
            </a:r>
            <a:r>
              <a:rPr lang="en-GB" sz="2400" dirty="0" smtClean="0">
                <a:solidFill>
                  <a:prstClr val="black"/>
                </a:solidFill>
              </a:rPr>
              <a:t>, they are the </a:t>
            </a:r>
            <a:r>
              <a:rPr lang="en-GB" sz="2400" b="1" dirty="0" smtClean="0">
                <a:solidFill>
                  <a:srgbClr val="F79646">
                    <a:lumMod val="75000"/>
                  </a:srgbClr>
                </a:solidFill>
              </a:rPr>
              <a:t>basic unit </a:t>
            </a:r>
            <a:r>
              <a:rPr lang="en-GB" sz="2400" dirty="0" smtClean="0">
                <a:solidFill>
                  <a:prstClr val="black"/>
                </a:solidFill>
              </a:rPr>
              <a:t>of all </a:t>
            </a:r>
            <a:r>
              <a:rPr lang="en-GB" sz="2400" b="1" dirty="0" smtClean="0">
                <a:solidFill>
                  <a:srgbClr val="F79646">
                    <a:lumMod val="75000"/>
                  </a:srgbClr>
                </a:solidFill>
              </a:rPr>
              <a:t>life </a:t>
            </a:r>
            <a:endParaRPr lang="en-GB" sz="2400" b="1" dirty="0">
              <a:solidFill>
                <a:srgbClr val="F79646">
                  <a:lumMod val="75000"/>
                </a:srgbClr>
              </a:solidFill>
            </a:endParaRPr>
          </a:p>
        </p:txBody>
      </p:sp>
      <p:sp>
        <p:nvSpPr>
          <p:cNvPr id="8" name="TextBox 7"/>
          <p:cNvSpPr txBox="1"/>
          <p:nvPr/>
        </p:nvSpPr>
        <p:spPr>
          <a:xfrm>
            <a:off x="-337403" y="2611385"/>
            <a:ext cx="5046028" cy="212365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dirty="0" smtClean="0">
                <a:solidFill>
                  <a:srgbClr val="F79646">
                    <a:lumMod val="75000"/>
                  </a:srgbClr>
                </a:solidFill>
              </a:rPr>
              <a:t>Eukaryotic cells</a:t>
            </a:r>
          </a:p>
          <a:p>
            <a:pPr algn="ctr"/>
            <a:endParaRPr lang="en-US" sz="2800" b="1" dirty="0">
              <a:solidFill>
                <a:prstClr val="black"/>
              </a:solidFill>
            </a:endParaRPr>
          </a:p>
          <a:p>
            <a:pPr algn="ctr"/>
            <a:endParaRPr lang="en-US" sz="2800" b="1" dirty="0" smtClean="0">
              <a:solidFill>
                <a:prstClr val="black"/>
              </a:solidFill>
            </a:endParaRPr>
          </a:p>
          <a:p>
            <a:pPr algn="ctr"/>
            <a:endParaRPr lang="en-US" sz="2800" b="1" dirty="0">
              <a:solidFill>
                <a:prstClr val="black"/>
              </a:solidFill>
            </a:endParaRPr>
          </a:p>
          <a:p>
            <a:pPr algn="ctr"/>
            <a:endParaRPr lang="en-US" sz="1200" dirty="0" smtClean="0">
              <a:solidFill>
                <a:prstClr val="black"/>
              </a:solidFill>
            </a:endParaRPr>
          </a:p>
        </p:txBody>
      </p:sp>
      <p:sp>
        <p:nvSpPr>
          <p:cNvPr id="9" name="Rectangle 8"/>
          <p:cNvSpPr/>
          <p:nvPr/>
        </p:nvSpPr>
        <p:spPr>
          <a:xfrm>
            <a:off x="4864624" y="2600056"/>
            <a:ext cx="4259138" cy="1661993"/>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600" b="1" dirty="0">
                <a:solidFill>
                  <a:srgbClr val="F79646">
                    <a:lumMod val="75000"/>
                  </a:srgbClr>
                </a:solidFill>
              </a:rPr>
              <a:t>P</a:t>
            </a:r>
            <a:r>
              <a:rPr lang="en-US" sz="3600" b="1" dirty="0" smtClean="0">
                <a:solidFill>
                  <a:srgbClr val="F79646">
                    <a:lumMod val="75000"/>
                  </a:srgbClr>
                </a:solidFill>
              </a:rPr>
              <a:t>rokaryotic cells</a:t>
            </a:r>
          </a:p>
          <a:p>
            <a:pPr algn="ctr"/>
            <a:endParaRPr lang="en-US" sz="2800" b="1" dirty="0">
              <a:solidFill>
                <a:prstClr val="black"/>
              </a:solidFill>
            </a:endParaRPr>
          </a:p>
          <a:p>
            <a:pPr algn="ctr"/>
            <a:endParaRPr lang="en-US" b="1" dirty="0" smtClean="0">
              <a:solidFill>
                <a:prstClr val="black"/>
              </a:solidFill>
            </a:endParaRPr>
          </a:p>
          <a:p>
            <a:pPr algn="ctr"/>
            <a:r>
              <a:rPr lang="en-US" sz="2000" dirty="0" smtClean="0">
                <a:solidFill>
                  <a:prstClr val="black"/>
                </a:solidFill>
              </a:rPr>
              <a:t> </a:t>
            </a:r>
            <a:endParaRPr lang="en-US" sz="2000" b="1" dirty="0">
              <a:solidFill>
                <a:srgbClr val="F79646">
                  <a:lumMod val="75000"/>
                </a:srgbClr>
              </a:solidFill>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blip>
          <a:srcRect r="4695"/>
          <a:stretch/>
        </p:blipFill>
        <p:spPr>
          <a:xfrm>
            <a:off x="954477" y="3632464"/>
            <a:ext cx="2613017" cy="1963066"/>
          </a:xfrm>
          <a:prstGeom prst="rect">
            <a:avLst/>
          </a:prstGeom>
        </p:spPr>
      </p:pic>
      <p:pic>
        <p:nvPicPr>
          <p:cNvPr id="6" name="Picture 5"/>
          <p:cNvPicPr>
            <a:picLocks noChangeAspect="1"/>
          </p:cNvPicPr>
          <p:nvPr/>
        </p:nvPicPr>
        <p:blipFill rotWithShape="1">
          <a:blip r:embed="rId4">
            <a:clrChange>
              <a:clrFrom>
                <a:srgbClr val="FFFFFF"/>
              </a:clrFrom>
              <a:clrTo>
                <a:srgbClr val="FFFFFF">
                  <a:alpha val="0"/>
                </a:srgbClr>
              </a:clrTo>
            </a:clrChange>
          </a:blip>
          <a:srcRect l="12326"/>
          <a:stretch/>
        </p:blipFill>
        <p:spPr>
          <a:xfrm rot="16707559">
            <a:off x="6525993" y="3233678"/>
            <a:ext cx="1153004" cy="2056742"/>
          </a:xfrm>
          <a:prstGeom prst="rect">
            <a:avLst/>
          </a:prstGeom>
        </p:spPr>
      </p:pic>
      <p:sp>
        <p:nvSpPr>
          <p:cNvPr id="10" name="TextBox 9"/>
          <p:cNvSpPr txBox="1"/>
          <p:nvPr/>
        </p:nvSpPr>
        <p:spPr>
          <a:xfrm>
            <a:off x="460153" y="1756071"/>
            <a:ext cx="8496944" cy="461665"/>
          </a:xfrm>
          <a:prstGeom prst="rect">
            <a:avLst/>
          </a:prstGeom>
          <a:noFill/>
        </p:spPr>
        <p:txBody>
          <a:bodyPr wrap="square" rtlCol="0">
            <a:spAutoFit/>
          </a:bodyPr>
          <a:lstStyle/>
          <a:p>
            <a:pPr algn="ctr"/>
            <a:r>
              <a:rPr lang="en-GB" sz="2400" b="1" dirty="0" err="1" smtClean="0">
                <a:solidFill>
                  <a:srgbClr val="F79646">
                    <a:lumMod val="75000"/>
                  </a:srgbClr>
                </a:solidFill>
              </a:rPr>
              <a:t>Eu</a:t>
            </a:r>
            <a:r>
              <a:rPr lang="en-GB" sz="2400" b="1" dirty="0" smtClean="0">
                <a:solidFill>
                  <a:srgbClr val="F79646">
                    <a:lumMod val="75000"/>
                  </a:srgbClr>
                </a:solidFill>
              </a:rPr>
              <a:t> = True     Pro = Before    </a:t>
            </a:r>
            <a:r>
              <a:rPr lang="en-GB" sz="2400" b="1" dirty="0" err="1" smtClean="0">
                <a:solidFill>
                  <a:srgbClr val="F79646">
                    <a:lumMod val="75000"/>
                  </a:srgbClr>
                </a:solidFill>
              </a:rPr>
              <a:t>Karyo</a:t>
            </a:r>
            <a:r>
              <a:rPr lang="en-GB" sz="2400" b="1" dirty="0" smtClean="0">
                <a:solidFill>
                  <a:srgbClr val="F79646">
                    <a:lumMod val="75000"/>
                  </a:srgbClr>
                </a:solidFill>
              </a:rPr>
              <a:t> = Nut (Nucleus)</a:t>
            </a:r>
            <a:endParaRPr lang="en-GB" sz="2400" b="1" dirty="0">
              <a:solidFill>
                <a:srgbClr val="F79646">
                  <a:lumMod val="75000"/>
                </a:srgbClr>
              </a:solidFill>
            </a:endParaRPr>
          </a:p>
        </p:txBody>
      </p:sp>
    </p:spTree>
    <p:extLst>
      <p:ext uri="{BB962C8B-B14F-4D97-AF65-F5344CB8AC3E}">
        <p14:creationId xmlns:p14="http://schemas.microsoft.com/office/powerpoint/2010/main" val="2635488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a:t>
            </a:r>
            <a:r>
              <a:rPr lang="en-GB" sz="900" dirty="0" smtClean="0">
                <a:solidFill>
                  <a:schemeClr val="bg1">
                    <a:lumMod val="85000"/>
                  </a:schemeClr>
                </a:solidFill>
              </a:rPr>
              <a:t>XL </a:t>
            </a:r>
            <a:r>
              <a:rPr lang="en-GB" sz="900" dirty="0">
                <a:solidFill>
                  <a:schemeClr val="bg1">
                    <a:lumMod val="85000"/>
                  </a:schemeClr>
                </a:solidFill>
              </a:rPr>
              <a:t>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4"/>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a:t>
            </a:r>
            <a:r>
              <a:rPr lang="en-GB" sz="1600" dirty="0" smtClean="0"/>
              <a:t>2017</a:t>
            </a:r>
            <a:endParaRPr lang="en-GB" sz="1600" dirty="0"/>
          </a:p>
        </p:txBody>
      </p:sp>
      <p:sp>
        <p:nvSpPr>
          <p:cNvPr id="8" name="TextBox 7"/>
          <p:cNvSpPr txBox="1"/>
          <p:nvPr/>
        </p:nvSpPr>
        <p:spPr>
          <a:xfrm>
            <a:off x="233952" y="881336"/>
            <a:ext cx="8496943" cy="4065728"/>
          </a:xfrm>
          <a:prstGeom prst="rect">
            <a:avLst/>
          </a:prstGeom>
          <a:noFill/>
        </p:spPr>
        <p:txBody>
          <a:bodyPr wrap="square" rtlCol="0">
            <a:spAutoFit/>
          </a:bodyPr>
          <a:lstStyle/>
          <a:p>
            <a:pPr algn="ctr">
              <a:lnSpc>
                <a:spcPct val="115000"/>
              </a:lnSpc>
              <a:spcAft>
                <a:spcPts val="0"/>
              </a:spcAft>
            </a:pPr>
            <a:r>
              <a:rPr lang="en-GB" sz="7200" b="1" dirty="0" err="1" smtClean="0"/>
              <a:t>PiXL</a:t>
            </a:r>
            <a:r>
              <a:rPr lang="en-GB" sz="7200" b="1" dirty="0" smtClean="0"/>
              <a:t> </a:t>
            </a:r>
            <a:r>
              <a:rPr lang="en-GB" sz="7200" b="1" dirty="0" err="1" smtClean="0"/>
              <a:t>GetIT</a:t>
            </a:r>
            <a:r>
              <a:rPr lang="en-GB" sz="7200" b="1" dirty="0" smtClean="0"/>
              <a:t>!</a:t>
            </a:r>
            <a:endParaRPr lang="en-GB" sz="7200" b="1" dirty="0"/>
          </a:p>
          <a:p>
            <a:pPr algn="ctr">
              <a:lnSpc>
                <a:spcPct val="115000"/>
              </a:lnSpc>
              <a:spcAft>
                <a:spcPts val="0"/>
              </a:spcAft>
            </a:pPr>
            <a:r>
              <a:rPr lang="en-GB" sz="3600" b="1" dirty="0" smtClean="0">
                <a:latin typeface="Arial" panose="020B0604020202020204" pitchFamily="34" charset="0"/>
                <a:ea typeface="Calibri" panose="020F0502020204030204" pitchFamily="34" charset="0"/>
                <a:cs typeface="Times New Roman" panose="02020603050405020304" pitchFamily="18" charset="0"/>
              </a:rPr>
              <a:t>GCSE Chemistry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smtClean="0">
                <a:solidFill>
                  <a:schemeClr val="accent2"/>
                </a:solidFill>
              </a:rPr>
              <a:t>Topic – Atomic Structure</a:t>
            </a:r>
            <a:endParaRPr lang="en-GB" sz="4400" b="1" dirty="0">
              <a:solidFill>
                <a:schemeClr val="accent2"/>
              </a:solidFill>
            </a:endParaRPr>
          </a:p>
          <a:p>
            <a:pPr algn="ctr"/>
            <a:r>
              <a:rPr lang="en-GB" dirty="0"/>
              <a:t>  </a:t>
            </a:r>
          </a:p>
          <a:p>
            <a:pPr algn="ctr"/>
            <a:r>
              <a:rPr lang="en-GB" dirty="0"/>
              <a:t> </a:t>
            </a:r>
          </a:p>
          <a:p>
            <a:pPr algn="ctr"/>
            <a:endParaRPr lang="en-GB" dirty="0"/>
          </a:p>
        </p:txBody>
      </p:sp>
      <p:pic>
        <p:nvPicPr>
          <p:cNvPr id="9" name="374f7cfc-9279-43ad-9851-155d90395642" descr="image0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31610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2701553"/>
            <a:ext cx="8458200" cy="3597647"/>
          </a:xfrm>
        </p:spPr>
        <p:txBody>
          <a:bodyPr/>
          <a:lstStyle/>
          <a:p>
            <a:pPr marL="0" indent="0">
              <a:buNone/>
            </a:pPr>
            <a:r>
              <a:rPr lang="en-GB" b="1" dirty="0" smtClean="0">
                <a:solidFill>
                  <a:schemeClr val="accent6">
                    <a:lumMod val="75000"/>
                  </a:schemeClr>
                </a:solidFill>
              </a:rPr>
              <a:t>Subatomic</a:t>
            </a:r>
            <a:r>
              <a:rPr lang="en-GB" b="1" dirty="0" smtClean="0"/>
              <a:t> particles</a:t>
            </a:r>
          </a:p>
          <a:p>
            <a:pPr marL="0" indent="0">
              <a:buNone/>
            </a:pPr>
            <a:r>
              <a:rPr lang="en-GB" dirty="0" smtClean="0"/>
              <a:t>These are found </a:t>
            </a:r>
            <a:r>
              <a:rPr lang="en-GB" dirty="0" smtClean="0">
                <a:solidFill>
                  <a:schemeClr val="accent6">
                    <a:lumMod val="75000"/>
                  </a:schemeClr>
                </a:solidFill>
              </a:rPr>
              <a:t>inside </a:t>
            </a:r>
            <a:r>
              <a:rPr lang="en-GB" dirty="0" smtClean="0"/>
              <a:t>an atom; they are </a:t>
            </a:r>
            <a:r>
              <a:rPr lang="en-GB" dirty="0" smtClean="0">
                <a:solidFill>
                  <a:schemeClr val="accent6">
                    <a:lumMod val="75000"/>
                  </a:schemeClr>
                </a:solidFill>
              </a:rPr>
              <a:t>beneath </a:t>
            </a:r>
            <a:r>
              <a:rPr lang="en-GB" dirty="0" smtClean="0"/>
              <a:t>(or inside) the</a:t>
            </a:r>
            <a:r>
              <a:rPr lang="en-GB" dirty="0" smtClean="0">
                <a:solidFill>
                  <a:schemeClr val="accent6">
                    <a:lumMod val="75000"/>
                  </a:schemeClr>
                </a:solidFill>
              </a:rPr>
              <a:t> atom structure.</a:t>
            </a:r>
            <a:endParaRPr lang="en-GB" dirty="0"/>
          </a:p>
        </p:txBody>
      </p:sp>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err="1">
                <a:solidFill>
                  <a:srgbClr val="F79646"/>
                </a:solidFill>
              </a:rPr>
              <a:t>GetIT</a:t>
            </a:r>
            <a:r>
              <a:rPr lang="en-US" sz="2400" b="1" kern="0" dirty="0">
                <a:solidFill>
                  <a:srgbClr val="F79646"/>
                </a:solidFill>
              </a:rPr>
              <a:t> – </a:t>
            </a:r>
            <a:r>
              <a:rPr lang="en-US" sz="2400" b="1" kern="0" dirty="0" smtClean="0">
                <a:solidFill>
                  <a:srgbClr val="F79646"/>
                </a:solidFill>
              </a:rPr>
              <a:t>Atomic Structure</a:t>
            </a:r>
            <a:endParaRPr lang="en-GB" sz="2400" b="1" kern="0" dirty="0">
              <a:solidFill>
                <a:srgbClr val="F79646"/>
              </a:solidFill>
            </a:endParaRPr>
          </a:p>
        </p:txBody>
      </p:sp>
      <p:sp>
        <p:nvSpPr>
          <p:cNvPr id="5" name="TextBox 4"/>
          <p:cNvSpPr txBox="1"/>
          <p:nvPr/>
        </p:nvSpPr>
        <p:spPr>
          <a:xfrm>
            <a:off x="355600" y="807181"/>
            <a:ext cx="8496944" cy="830997"/>
          </a:xfrm>
          <a:prstGeom prst="rect">
            <a:avLst/>
          </a:prstGeom>
          <a:noFill/>
        </p:spPr>
        <p:txBody>
          <a:bodyPr wrap="square" rtlCol="0">
            <a:spAutoFit/>
          </a:bodyPr>
          <a:lstStyle/>
          <a:p>
            <a:r>
              <a:rPr lang="en-GB" sz="2400" b="1" dirty="0" smtClean="0">
                <a:solidFill>
                  <a:srgbClr val="F79646">
                    <a:lumMod val="75000"/>
                  </a:srgbClr>
                </a:solidFill>
              </a:rPr>
              <a:t>All</a:t>
            </a:r>
            <a:r>
              <a:rPr lang="en-GB" sz="2400" dirty="0" smtClean="0">
                <a:solidFill>
                  <a:srgbClr val="F79646">
                    <a:lumMod val="75000"/>
                  </a:srgbClr>
                </a:solidFill>
              </a:rPr>
              <a:t> </a:t>
            </a:r>
            <a:r>
              <a:rPr lang="en-GB" sz="2400" dirty="0" smtClean="0">
                <a:solidFill>
                  <a:prstClr val="black"/>
                </a:solidFill>
              </a:rPr>
              <a:t>substances are </a:t>
            </a:r>
            <a:r>
              <a:rPr lang="en-GB" sz="2400" b="1" dirty="0" smtClean="0">
                <a:solidFill>
                  <a:srgbClr val="F79646">
                    <a:lumMod val="75000"/>
                  </a:srgbClr>
                </a:solidFill>
              </a:rPr>
              <a:t>made</a:t>
            </a:r>
            <a:r>
              <a:rPr lang="en-GB" sz="2400" dirty="0" smtClean="0">
                <a:solidFill>
                  <a:srgbClr val="F79646">
                    <a:lumMod val="75000"/>
                  </a:srgbClr>
                </a:solidFill>
              </a:rPr>
              <a:t> </a:t>
            </a:r>
            <a:r>
              <a:rPr lang="en-GB" sz="2400" dirty="0" smtClean="0">
                <a:solidFill>
                  <a:prstClr val="black"/>
                </a:solidFill>
              </a:rPr>
              <a:t>of </a:t>
            </a:r>
            <a:r>
              <a:rPr lang="en-GB" sz="2400" b="1" dirty="0" smtClean="0">
                <a:solidFill>
                  <a:srgbClr val="F79646">
                    <a:lumMod val="75000"/>
                  </a:srgbClr>
                </a:solidFill>
              </a:rPr>
              <a:t>atoms</a:t>
            </a:r>
            <a:r>
              <a:rPr lang="en-GB" sz="2400" dirty="0" smtClean="0">
                <a:solidFill>
                  <a:prstClr val="black"/>
                </a:solidFill>
              </a:rPr>
              <a:t>, that cannot </a:t>
            </a:r>
            <a:r>
              <a:rPr lang="en-GB" sz="2400" b="1" dirty="0" smtClean="0">
                <a:solidFill>
                  <a:schemeClr val="accent6">
                    <a:lumMod val="75000"/>
                  </a:schemeClr>
                </a:solidFill>
              </a:rPr>
              <a:t>chemically</a:t>
            </a:r>
            <a:r>
              <a:rPr lang="en-GB" sz="2400" dirty="0" smtClean="0">
                <a:solidFill>
                  <a:prstClr val="black"/>
                </a:solidFill>
              </a:rPr>
              <a:t> be broken down.</a:t>
            </a:r>
          </a:p>
        </p:txBody>
      </p:sp>
      <p:sp>
        <p:nvSpPr>
          <p:cNvPr id="6" name="TextBox 5"/>
          <p:cNvSpPr txBox="1"/>
          <p:nvPr/>
        </p:nvSpPr>
        <p:spPr>
          <a:xfrm>
            <a:off x="460153" y="1756071"/>
            <a:ext cx="8496944" cy="461665"/>
          </a:xfrm>
          <a:prstGeom prst="rect">
            <a:avLst/>
          </a:prstGeom>
          <a:noFill/>
        </p:spPr>
        <p:txBody>
          <a:bodyPr wrap="square" rtlCol="0">
            <a:spAutoFit/>
          </a:bodyPr>
          <a:lstStyle/>
          <a:p>
            <a:pPr algn="ctr"/>
            <a:r>
              <a:rPr lang="en-GB" sz="2400" b="1" dirty="0" smtClean="0">
                <a:solidFill>
                  <a:srgbClr val="F79646">
                    <a:lumMod val="75000"/>
                  </a:srgbClr>
                </a:solidFill>
              </a:rPr>
              <a:t>Sub = under or beneath                     atomic = relating to atoms</a:t>
            </a:r>
            <a:endParaRPr lang="en-GB" sz="2400" b="1" dirty="0">
              <a:solidFill>
                <a:srgbClr val="F79646">
                  <a:lumMod val="75000"/>
                </a:srgbClr>
              </a:solidFill>
            </a:endParaRPr>
          </a:p>
        </p:txBody>
      </p:sp>
      <p:pic>
        <p:nvPicPr>
          <p:cNvPr id="7" name="Picture 6"/>
          <p:cNvPicPr>
            <a:picLocks noChangeAspect="1"/>
          </p:cNvPicPr>
          <p:nvPr/>
        </p:nvPicPr>
        <p:blipFill>
          <a:blip r:embed="rId2"/>
          <a:stretch>
            <a:fillRect/>
          </a:stretch>
        </p:blipFill>
        <p:spPr>
          <a:xfrm>
            <a:off x="2185716" y="4187570"/>
            <a:ext cx="4797968" cy="1438781"/>
          </a:xfrm>
          <a:prstGeom prst="rect">
            <a:avLst/>
          </a:prstGeom>
        </p:spPr>
      </p:pic>
    </p:spTree>
    <p:extLst>
      <p:ext uri="{BB962C8B-B14F-4D97-AF65-F5344CB8AC3E}">
        <p14:creationId xmlns:p14="http://schemas.microsoft.com/office/powerpoint/2010/main" val="21918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350679" y="863882"/>
          <a:ext cx="6794700" cy="5439933"/>
        </p:xfrm>
        <a:graphic>
          <a:graphicData uri="http://schemas.openxmlformats.org/drawingml/2006/table">
            <a:tbl>
              <a:tblPr firstRow="1" firstCol="1" bandRow="1"/>
              <a:tblGrid>
                <a:gridCol w="2545672">
                  <a:extLst>
                    <a:ext uri="{9D8B030D-6E8A-4147-A177-3AD203B41FA5}">
                      <a16:colId xmlns:a16="http://schemas.microsoft.com/office/drawing/2014/main" val="20000"/>
                    </a:ext>
                  </a:extLst>
                </a:gridCol>
                <a:gridCol w="1270212">
                  <a:extLst>
                    <a:ext uri="{9D8B030D-6E8A-4147-A177-3AD203B41FA5}">
                      <a16:colId xmlns:a16="http://schemas.microsoft.com/office/drawing/2014/main" val="20001"/>
                    </a:ext>
                  </a:extLst>
                </a:gridCol>
                <a:gridCol w="2978816">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Atom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Positively charged subatomic particle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Formed from two or more elements by chemical reactions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Isotope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 substance which cannot be broken down chemically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Neutron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 charged particle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Proton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smallest part of an element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Electron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Atom of an element with a different number of neutrons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Nucleus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Negatively charged subatomic particle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Element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Part of atom which contains neutrons and protons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Compound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Subatomic particle with no charge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smtClean="0">
                <a:solidFill>
                  <a:schemeClr val="accent6"/>
                </a:solidFill>
              </a:rPr>
              <a:t>Match IT</a:t>
            </a:r>
            <a:endParaRPr lang="en-GB" sz="2400" b="1" kern="0" dirty="0">
              <a:solidFill>
                <a:schemeClr val="accent6"/>
              </a:solidFill>
            </a:endParaRPr>
          </a:p>
        </p:txBody>
      </p:sp>
    </p:spTree>
    <p:extLst>
      <p:ext uri="{BB962C8B-B14F-4D97-AF65-F5344CB8AC3E}">
        <p14:creationId xmlns:p14="http://schemas.microsoft.com/office/powerpoint/2010/main" val="2556658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smtClean="0">
                <a:solidFill>
                  <a:schemeClr val="accent6"/>
                </a:solidFill>
              </a:rPr>
              <a:t>Match IT - Answers</a:t>
            </a:r>
            <a:endParaRPr lang="en-GB" sz="2400" b="1" kern="0" dirty="0">
              <a:solidFill>
                <a:schemeClr val="accent6"/>
              </a:solidFill>
            </a:endParaRPr>
          </a:p>
        </p:txBody>
      </p:sp>
      <p:graphicFrame>
        <p:nvGraphicFramePr>
          <p:cNvPr id="5" name="Table 4"/>
          <p:cNvGraphicFramePr>
            <a:graphicFrameLocks noGrp="1"/>
          </p:cNvGraphicFramePr>
          <p:nvPr>
            <p:extLst/>
          </p:nvPr>
        </p:nvGraphicFramePr>
        <p:xfrm>
          <a:off x="1350679" y="863882"/>
          <a:ext cx="6794700" cy="5439933"/>
        </p:xfrm>
        <a:graphic>
          <a:graphicData uri="http://schemas.openxmlformats.org/drawingml/2006/table">
            <a:tbl>
              <a:tblPr firstRow="1" firstCol="1" bandRow="1"/>
              <a:tblGrid>
                <a:gridCol w="2545672">
                  <a:extLst>
                    <a:ext uri="{9D8B030D-6E8A-4147-A177-3AD203B41FA5}">
                      <a16:colId xmlns:a16="http://schemas.microsoft.com/office/drawing/2014/main" val="20000"/>
                    </a:ext>
                  </a:extLst>
                </a:gridCol>
                <a:gridCol w="1270212">
                  <a:extLst>
                    <a:ext uri="{9D8B030D-6E8A-4147-A177-3AD203B41FA5}">
                      <a16:colId xmlns:a16="http://schemas.microsoft.com/office/drawing/2014/main" val="20001"/>
                    </a:ext>
                  </a:extLst>
                </a:gridCol>
                <a:gridCol w="2978816">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Atom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smallest part of an element</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 charged particle</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Isotope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Atom of an element with a different number of neutrons</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Neutron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smtClean="0">
                          <a:effectLst/>
                          <a:latin typeface="Arial" panose="020B0604020202020204" pitchFamily="34" charset="0"/>
                          <a:ea typeface="Times New Roman" panose="02020603050405020304" pitchFamily="18" charset="0"/>
                          <a:cs typeface="Times New Roman" panose="02020603050405020304" pitchFamily="18" charset="0"/>
                        </a:rPr>
                        <a:t>Subatomic particle with no charge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Proton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Positively charged subatomic particle</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Electron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Negatively charged subatomic particle</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Nucleus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Part of atom which contains neutrons and protons</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Element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 substance which cannot be broken down chemically</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Compound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Formed from two or more elements by chemical reactions</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03398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 configuration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2" y="2185850"/>
            <a:ext cx="8569008" cy="4065081"/>
          </a:xfrm>
          <a:prstGeom prst="rect">
            <a:avLst/>
          </a:prstGeom>
        </p:spPr>
      </p:pic>
      <p:sp>
        <p:nvSpPr>
          <p:cNvPr id="3" name="TextBox 2"/>
          <p:cNvSpPr txBox="1"/>
          <p:nvPr/>
        </p:nvSpPr>
        <p:spPr>
          <a:xfrm>
            <a:off x="4767943" y="235131"/>
            <a:ext cx="3762103" cy="369332"/>
          </a:xfrm>
          <a:prstGeom prst="rect">
            <a:avLst/>
          </a:prstGeom>
          <a:noFill/>
        </p:spPr>
        <p:txBody>
          <a:bodyPr wrap="square" rtlCol="0">
            <a:spAutoFit/>
          </a:bodyPr>
          <a:lstStyle/>
          <a:p>
            <a:r>
              <a:rPr lang="en-GB" dirty="0" smtClean="0"/>
              <a:t>TEACH IT</a:t>
            </a:r>
            <a:endParaRPr lang="en-GB" dirty="0"/>
          </a:p>
        </p:txBody>
      </p:sp>
    </p:spTree>
    <p:extLst>
      <p:ext uri="{BB962C8B-B14F-4D97-AF65-F5344CB8AC3E}">
        <p14:creationId xmlns:p14="http://schemas.microsoft.com/office/powerpoint/2010/main" val="3160244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a:t>
            </a:r>
            <a:endParaRPr lang="en-GB" sz="2400" b="1" kern="0" dirty="0">
              <a:solidFill>
                <a:srgbClr val="F79646"/>
              </a:solidFill>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171824" y="2723147"/>
            <a:ext cx="2800350" cy="2590800"/>
          </a:xfrm>
          <a:prstGeom prst="rect">
            <a:avLst/>
          </a:prstGeom>
        </p:spPr>
      </p:pic>
      <p:sp>
        <p:nvSpPr>
          <p:cNvPr id="2" name="Rectangle 1"/>
          <p:cNvSpPr/>
          <p:nvPr/>
        </p:nvSpPr>
        <p:spPr>
          <a:xfrm>
            <a:off x="264694" y="871140"/>
            <a:ext cx="8614611" cy="1380443"/>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Label the diagram.</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Using the periodic table to help you, write as much information about this atom as you can.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612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pic>
        <p:nvPicPr>
          <p:cNvPr id="15" name="Picture 14"/>
          <p:cNvPicPr>
            <a:picLocks noChangeAspect="1"/>
          </p:cNvPicPr>
          <p:nvPr/>
        </p:nvPicPr>
        <p:blipFill>
          <a:blip r:embed="rId2"/>
          <a:stretch>
            <a:fillRect/>
          </a:stretch>
        </p:blipFill>
        <p:spPr>
          <a:xfrm>
            <a:off x="0" y="1260389"/>
            <a:ext cx="5950212" cy="4304149"/>
          </a:xfrm>
          <a:prstGeom prst="rect">
            <a:avLst/>
          </a:prstGeom>
        </p:spPr>
      </p:pic>
      <p:sp>
        <p:nvSpPr>
          <p:cNvPr id="16" name="TextBox 15"/>
          <p:cNvSpPr txBox="1"/>
          <p:nvPr/>
        </p:nvSpPr>
        <p:spPr>
          <a:xfrm>
            <a:off x="6301946" y="1720840"/>
            <a:ext cx="2685535"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3 electrons</a:t>
            </a:r>
          </a:p>
          <a:p>
            <a:pPr marL="285750" indent="-285750">
              <a:buFont typeface="Arial" panose="020B0604020202020204" pitchFamily="34" charset="0"/>
              <a:buChar char="•"/>
            </a:pPr>
            <a:r>
              <a:rPr lang="en-GB" sz="2400" dirty="0" smtClean="0"/>
              <a:t>3 protons</a:t>
            </a:r>
          </a:p>
          <a:p>
            <a:pPr marL="285750" indent="-285750">
              <a:buFont typeface="Arial" panose="020B0604020202020204" pitchFamily="34" charset="0"/>
              <a:buChar char="•"/>
            </a:pPr>
            <a:r>
              <a:rPr lang="en-GB" sz="2400" dirty="0" smtClean="0"/>
              <a:t>4 neutrons</a:t>
            </a:r>
          </a:p>
          <a:p>
            <a:pPr marL="285750" indent="-285750">
              <a:buFont typeface="Arial" panose="020B0604020202020204" pitchFamily="34" charset="0"/>
              <a:buChar char="•"/>
            </a:pPr>
            <a:r>
              <a:rPr lang="en-GB" sz="2400" dirty="0" smtClean="0"/>
              <a:t>2 shells</a:t>
            </a:r>
          </a:p>
          <a:p>
            <a:pPr marL="285750" indent="-285750">
              <a:buFont typeface="Arial" panose="020B0604020202020204" pitchFamily="34" charset="0"/>
              <a:buChar char="•"/>
            </a:pPr>
            <a:r>
              <a:rPr lang="en-GB" sz="2400" dirty="0" smtClean="0"/>
              <a:t>Lithium</a:t>
            </a:r>
          </a:p>
          <a:p>
            <a:pPr marL="285750" indent="-285750">
              <a:buFont typeface="Arial" panose="020B0604020202020204" pitchFamily="34" charset="0"/>
              <a:buChar char="•"/>
            </a:pPr>
            <a:r>
              <a:rPr lang="en-GB" sz="2400" dirty="0" smtClean="0"/>
              <a:t>Group 1</a:t>
            </a:r>
          </a:p>
          <a:p>
            <a:pPr marL="285750" indent="-285750">
              <a:buFont typeface="Arial" panose="020B0604020202020204" pitchFamily="34" charset="0"/>
              <a:buChar char="•"/>
            </a:pPr>
            <a:r>
              <a:rPr lang="en-GB" sz="2400" dirty="0" smtClean="0"/>
              <a:t>Period 2</a:t>
            </a:r>
          </a:p>
          <a:p>
            <a:pPr marL="285750" indent="-285750">
              <a:buFont typeface="Arial" panose="020B0604020202020204" pitchFamily="34" charset="0"/>
              <a:buChar char="•"/>
            </a:pPr>
            <a:r>
              <a:rPr lang="en-GB" sz="2400" dirty="0" smtClean="0"/>
              <a:t>Atomic number 3</a:t>
            </a:r>
          </a:p>
          <a:p>
            <a:pPr marL="285750" indent="-285750">
              <a:buFont typeface="Arial" panose="020B0604020202020204" pitchFamily="34" charset="0"/>
              <a:buChar char="•"/>
            </a:pPr>
            <a:r>
              <a:rPr lang="en-GB" sz="2400" dirty="0" smtClean="0"/>
              <a:t>Mass number 7</a:t>
            </a:r>
          </a:p>
        </p:txBody>
      </p:sp>
    </p:spTree>
    <p:extLst>
      <p:ext uri="{BB962C8B-B14F-4D97-AF65-F5344CB8AC3E}">
        <p14:creationId xmlns:p14="http://schemas.microsoft.com/office/powerpoint/2010/main" val="25227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a:t>
            </a:r>
            <a:r>
              <a:rPr lang="en-GB" sz="900" dirty="0" smtClean="0">
                <a:solidFill>
                  <a:schemeClr val="bg1">
                    <a:lumMod val="85000"/>
                  </a:schemeClr>
                </a:solidFill>
              </a:rPr>
              <a:t>XL </a:t>
            </a:r>
            <a:r>
              <a:rPr lang="en-GB" sz="900" dirty="0">
                <a:solidFill>
                  <a:schemeClr val="bg1">
                    <a:lumMod val="85000"/>
                  </a:schemeClr>
                </a:solidFill>
              </a:rPr>
              <a:t>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4"/>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a:t>
            </a:r>
            <a:r>
              <a:rPr lang="en-GB" sz="1600" dirty="0" smtClean="0"/>
              <a:t>2017</a:t>
            </a:r>
            <a:endParaRPr lang="en-GB" sz="1600" dirty="0"/>
          </a:p>
        </p:txBody>
      </p:sp>
      <p:sp>
        <p:nvSpPr>
          <p:cNvPr id="8" name="TextBox 7"/>
          <p:cNvSpPr txBox="1"/>
          <p:nvPr/>
        </p:nvSpPr>
        <p:spPr>
          <a:xfrm>
            <a:off x="233952" y="881336"/>
            <a:ext cx="8496943" cy="4065728"/>
          </a:xfrm>
          <a:prstGeom prst="rect">
            <a:avLst/>
          </a:prstGeom>
          <a:noFill/>
        </p:spPr>
        <p:txBody>
          <a:bodyPr wrap="square" rtlCol="0">
            <a:spAutoFit/>
          </a:bodyPr>
          <a:lstStyle/>
          <a:p>
            <a:pPr algn="ctr">
              <a:lnSpc>
                <a:spcPct val="115000"/>
              </a:lnSpc>
              <a:spcAft>
                <a:spcPts val="0"/>
              </a:spcAft>
            </a:pPr>
            <a:r>
              <a:rPr lang="en-GB" sz="7200" b="1" dirty="0" err="1" smtClean="0"/>
              <a:t>PiXL</a:t>
            </a:r>
            <a:r>
              <a:rPr lang="en-GB" sz="7200" b="1" dirty="0" smtClean="0"/>
              <a:t> </a:t>
            </a:r>
            <a:r>
              <a:rPr lang="en-GB" sz="7200" b="1" dirty="0" err="1" smtClean="0"/>
              <a:t>GetIT</a:t>
            </a:r>
            <a:r>
              <a:rPr lang="en-GB" sz="7200" b="1" dirty="0" smtClean="0"/>
              <a:t>!</a:t>
            </a:r>
            <a:endParaRPr lang="en-GB" sz="7200" b="1" dirty="0"/>
          </a:p>
          <a:p>
            <a:pPr algn="ctr">
              <a:lnSpc>
                <a:spcPct val="115000"/>
              </a:lnSpc>
              <a:spcAft>
                <a:spcPts val="0"/>
              </a:spcAft>
            </a:pPr>
            <a:r>
              <a:rPr lang="en-GB" sz="3600" b="1" dirty="0" smtClean="0">
                <a:latin typeface="Arial" panose="020B0604020202020204" pitchFamily="34" charset="0"/>
                <a:ea typeface="Calibri" panose="020F0502020204030204" pitchFamily="34" charset="0"/>
                <a:cs typeface="Times New Roman" panose="02020603050405020304" pitchFamily="18" charset="0"/>
              </a:rPr>
              <a:t>GCSE Chemistry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smtClean="0">
                <a:solidFill>
                  <a:schemeClr val="accent2"/>
                </a:solidFill>
              </a:rPr>
              <a:t>Topic – </a:t>
            </a:r>
            <a:r>
              <a:rPr lang="en-GB" sz="4400" b="1" dirty="0">
                <a:solidFill>
                  <a:schemeClr val="accent2"/>
                </a:solidFill>
              </a:rPr>
              <a:t>P</a:t>
            </a:r>
            <a:r>
              <a:rPr lang="en-GB" sz="4400" b="1" dirty="0" smtClean="0">
                <a:solidFill>
                  <a:schemeClr val="accent2"/>
                </a:solidFill>
              </a:rPr>
              <a:t>eriodic table and elements</a:t>
            </a:r>
            <a:endParaRPr lang="en-GB" sz="4400" b="1" dirty="0">
              <a:solidFill>
                <a:schemeClr val="accent2"/>
              </a:solidFill>
            </a:endParaRPr>
          </a:p>
          <a:p>
            <a:pPr algn="ctr"/>
            <a:r>
              <a:rPr lang="en-GB" dirty="0"/>
              <a:t>  </a:t>
            </a:r>
          </a:p>
          <a:p>
            <a:pPr algn="ctr"/>
            <a:r>
              <a:rPr lang="en-GB" dirty="0"/>
              <a:t> </a:t>
            </a:r>
          </a:p>
          <a:p>
            <a:pPr algn="ctr"/>
            <a:endParaRPr lang="en-GB" dirty="0"/>
          </a:p>
        </p:txBody>
      </p:sp>
      <p:pic>
        <p:nvPicPr>
          <p:cNvPr id="9" name="374f7cfc-9279-43ad-9851-155d90395642" descr="image0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9797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767751"/>
            <a:ext cx="8458200" cy="5531449"/>
          </a:xfrm>
        </p:spPr>
        <p:txBody>
          <a:bodyPr>
            <a:normAutofit fontScale="92500" lnSpcReduction="20000"/>
          </a:bodyPr>
          <a:lstStyle/>
          <a:p>
            <a:pPr marL="0" indent="0" algn="ctr">
              <a:buNone/>
            </a:pPr>
            <a:endParaRPr lang="en-GB" sz="2600" dirty="0"/>
          </a:p>
          <a:p>
            <a:pPr marL="0" indent="0" algn="ctr">
              <a:buNone/>
            </a:pPr>
            <a:r>
              <a:rPr lang="en-GB" sz="2600" dirty="0" smtClean="0"/>
              <a:t>The </a:t>
            </a:r>
            <a:r>
              <a:rPr lang="en-GB" sz="2600" b="1" dirty="0" smtClean="0">
                <a:solidFill>
                  <a:schemeClr val="accent6"/>
                </a:solidFill>
              </a:rPr>
              <a:t>Periodic table </a:t>
            </a:r>
            <a:r>
              <a:rPr lang="en-GB" sz="2600" dirty="0" smtClean="0"/>
              <a:t>contains all the known elements.</a:t>
            </a:r>
          </a:p>
          <a:p>
            <a:pPr marL="0" indent="0" algn="ctr">
              <a:buNone/>
            </a:pPr>
            <a:endParaRPr lang="en-GB" sz="2600" dirty="0"/>
          </a:p>
          <a:p>
            <a:pPr marL="0" indent="0" algn="ctr">
              <a:buNone/>
            </a:pPr>
            <a:r>
              <a:rPr lang="en-GB" sz="2600" dirty="0" smtClean="0"/>
              <a:t>A</a:t>
            </a:r>
            <a:r>
              <a:rPr lang="en-GB" sz="2600" b="1" dirty="0" smtClean="0">
                <a:solidFill>
                  <a:schemeClr val="accent6"/>
                </a:solidFill>
              </a:rPr>
              <a:t> group</a:t>
            </a:r>
            <a:r>
              <a:rPr lang="en-GB" sz="2600" dirty="0" smtClean="0"/>
              <a:t> in the Periodic table is a </a:t>
            </a:r>
            <a:r>
              <a:rPr lang="en-GB" sz="2600" b="1" dirty="0" smtClean="0">
                <a:solidFill>
                  <a:schemeClr val="accent6"/>
                </a:solidFill>
              </a:rPr>
              <a:t>column</a:t>
            </a:r>
            <a:r>
              <a:rPr lang="en-GB" sz="2600" dirty="0" smtClean="0"/>
              <a:t>.</a:t>
            </a:r>
          </a:p>
          <a:p>
            <a:pPr marL="0" indent="0" algn="ctr">
              <a:buNone/>
            </a:pPr>
            <a:endParaRPr lang="en-GB" sz="2600" dirty="0"/>
          </a:p>
          <a:p>
            <a:pPr marL="0" indent="0" algn="ctr">
              <a:buNone/>
            </a:pPr>
            <a:r>
              <a:rPr lang="en-GB" sz="2600" dirty="0" smtClean="0"/>
              <a:t>A </a:t>
            </a:r>
            <a:r>
              <a:rPr lang="en-GB" sz="2600" b="1" dirty="0" smtClean="0">
                <a:solidFill>
                  <a:schemeClr val="accent6"/>
                </a:solidFill>
              </a:rPr>
              <a:t>period</a:t>
            </a:r>
            <a:r>
              <a:rPr lang="en-GB" sz="2600" dirty="0" smtClean="0"/>
              <a:t> in the Periodic table is a </a:t>
            </a:r>
            <a:r>
              <a:rPr lang="en-GB" sz="2600" b="1" dirty="0" smtClean="0">
                <a:solidFill>
                  <a:schemeClr val="accent6"/>
                </a:solidFill>
              </a:rPr>
              <a:t>row</a:t>
            </a:r>
            <a:r>
              <a:rPr lang="en-GB" sz="2600" dirty="0" smtClean="0"/>
              <a:t>.</a:t>
            </a:r>
          </a:p>
          <a:p>
            <a:pPr marL="0" indent="0" algn="ctr">
              <a:buNone/>
            </a:pPr>
            <a:endParaRPr lang="en-GB" sz="2600" dirty="0" smtClean="0"/>
          </a:p>
          <a:p>
            <a:pPr marL="0" indent="0" algn="ctr">
              <a:buNone/>
            </a:pPr>
            <a:endParaRPr lang="en-GB" sz="2600" dirty="0"/>
          </a:p>
          <a:p>
            <a:pPr marL="0" indent="0" algn="ctr">
              <a:buNone/>
            </a:pPr>
            <a:r>
              <a:rPr lang="en-GB" sz="2600" b="1" dirty="0">
                <a:solidFill>
                  <a:schemeClr val="accent6"/>
                </a:solidFill>
              </a:rPr>
              <a:t>Alkali metals </a:t>
            </a:r>
            <a:r>
              <a:rPr lang="en-GB" sz="2600" dirty="0"/>
              <a:t>= make an </a:t>
            </a:r>
            <a:r>
              <a:rPr lang="en-GB" sz="2600" b="1" dirty="0">
                <a:solidFill>
                  <a:schemeClr val="accent6"/>
                </a:solidFill>
              </a:rPr>
              <a:t>alkaline solution </a:t>
            </a:r>
            <a:r>
              <a:rPr lang="en-GB" sz="2600" dirty="0"/>
              <a:t>in water.</a:t>
            </a:r>
          </a:p>
          <a:p>
            <a:pPr marL="0" indent="0" algn="ctr">
              <a:buNone/>
            </a:pPr>
            <a:endParaRPr lang="en-GB" sz="2600" dirty="0"/>
          </a:p>
          <a:p>
            <a:pPr marL="0" indent="0" algn="ctr">
              <a:buNone/>
            </a:pPr>
            <a:r>
              <a:rPr lang="en-GB" sz="2600" b="1" dirty="0" smtClean="0">
                <a:solidFill>
                  <a:schemeClr val="accent6"/>
                </a:solidFill>
              </a:rPr>
              <a:t>Halogens</a:t>
            </a:r>
            <a:r>
              <a:rPr lang="en-GB" sz="2600" dirty="0" smtClean="0"/>
              <a:t> </a:t>
            </a:r>
            <a:r>
              <a:rPr lang="en-GB" sz="2600" dirty="0"/>
              <a:t>= react with metals to </a:t>
            </a:r>
            <a:r>
              <a:rPr lang="en-GB" sz="2600" b="1" dirty="0">
                <a:solidFill>
                  <a:schemeClr val="accent6"/>
                </a:solidFill>
              </a:rPr>
              <a:t>make salts</a:t>
            </a:r>
            <a:r>
              <a:rPr lang="en-GB" sz="2600" dirty="0"/>
              <a:t>.</a:t>
            </a:r>
          </a:p>
          <a:p>
            <a:pPr marL="0" indent="0" algn="ctr">
              <a:buNone/>
            </a:pPr>
            <a:endParaRPr lang="en-GB" sz="2600" dirty="0"/>
          </a:p>
          <a:p>
            <a:pPr marL="0" indent="0" algn="ctr">
              <a:buNone/>
            </a:pPr>
            <a:r>
              <a:rPr lang="en-GB" sz="2600" b="1" dirty="0">
                <a:solidFill>
                  <a:schemeClr val="accent6"/>
                </a:solidFill>
              </a:rPr>
              <a:t>Hal</a:t>
            </a:r>
            <a:r>
              <a:rPr lang="en-GB" sz="2600" dirty="0"/>
              <a:t> = salt      </a:t>
            </a:r>
            <a:r>
              <a:rPr lang="en-GB" sz="2600" b="1" dirty="0">
                <a:solidFill>
                  <a:schemeClr val="accent6"/>
                </a:solidFill>
              </a:rPr>
              <a:t>gen</a:t>
            </a:r>
            <a:r>
              <a:rPr lang="en-GB" sz="2600" dirty="0"/>
              <a:t> = to make </a:t>
            </a:r>
          </a:p>
          <a:p>
            <a:pPr marL="0" indent="0" algn="ctr">
              <a:buNone/>
            </a:pPr>
            <a:endParaRPr lang="en-GB" sz="2600" b="1" dirty="0">
              <a:solidFill>
                <a:schemeClr val="accent6"/>
              </a:solidFill>
            </a:endParaRPr>
          </a:p>
          <a:p>
            <a:pPr marL="0" indent="0" algn="ctr">
              <a:buNone/>
            </a:pPr>
            <a:r>
              <a:rPr lang="en-GB" sz="2600" b="1" dirty="0">
                <a:solidFill>
                  <a:schemeClr val="accent6"/>
                </a:solidFill>
              </a:rPr>
              <a:t>Noble</a:t>
            </a:r>
            <a:r>
              <a:rPr lang="en-GB" sz="2600" dirty="0"/>
              <a:t> gases = are </a:t>
            </a:r>
            <a:r>
              <a:rPr lang="en-GB" sz="2600" b="1" dirty="0">
                <a:solidFill>
                  <a:schemeClr val="accent6"/>
                </a:solidFill>
              </a:rPr>
              <a:t>unreactive</a:t>
            </a:r>
            <a:r>
              <a:rPr lang="en-GB" sz="2600" dirty="0"/>
              <a:t>.</a:t>
            </a:r>
          </a:p>
          <a:p>
            <a:pPr marL="0" indent="0" algn="ctr">
              <a:buNone/>
            </a:pPr>
            <a:endParaRPr lang="en-GB" dirty="0"/>
          </a:p>
        </p:txBody>
      </p:sp>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err="1">
                <a:solidFill>
                  <a:srgbClr val="F79646"/>
                </a:solidFill>
              </a:rPr>
              <a:t>GetIT</a:t>
            </a:r>
            <a:r>
              <a:rPr lang="en-US" sz="2400" b="1" kern="0" dirty="0">
                <a:solidFill>
                  <a:srgbClr val="F79646"/>
                </a:solidFill>
              </a:rPr>
              <a:t> – </a:t>
            </a:r>
            <a:r>
              <a:rPr lang="en-US" sz="2400" b="1" kern="0" dirty="0" smtClean="0">
                <a:solidFill>
                  <a:srgbClr val="F79646"/>
                </a:solidFill>
              </a:rPr>
              <a:t>Periodic table and elements</a:t>
            </a:r>
            <a:endParaRPr lang="en-GB" sz="2400" b="1" kern="0" dirty="0">
              <a:solidFill>
                <a:srgbClr val="F79646"/>
              </a:solidFill>
            </a:endParaRPr>
          </a:p>
        </p:txBody>
      </p:sp>
    </p:spTree>
    <p:extLst>
      <p:ext uri="{BB962C8B-B14F-4D97-AF65-F5344CB8AC3E}">
        <p14:creationId xmlns:p14="http://schemas.microsoft.com/office/powerpoint/2010/main" val="1037747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795847" y="827787"/>
          <a:ext cx="6746574" cy="5618261"/>
        </p:xfrm>
        <a:graphic>
          <a:graphicData uri="http://schemas.openxmlformats.org/drawingml/2006/table">
            <a:tbl>
              <a:tblPr firstRow="1" firstCol="1" bandRow="1"/>
              <a:tblGrid>
                <a:gridCol w="2527641">
                  <a:extLst>
                    <a:ext uri="{9D8B030D-6E8A-4147-A177-3AD203B41FA5}">
                      <a16:colId xmlns:a16="http://schemas.microsoft.com/office/drawing/2014/main" val="20000"/>
                    </a:ext>
                  </a:extLst>
                </a:gridCol>
                <a:gridCol w="1261215">
                  <a:extLst>
                    <a:ext uri="{9D8B030D-6E8A-4147-A177-3AD203B41FA5}">
                      <a16:colId xmlns:a16="http://schemas.microsoft.com/office/drawing/2014/main" val="20001"/>
                    </a:ext>
                  </a:extLst>
                </a:gridCol>
                <a:gridCol w="2957718">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Element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The rows in the</a:t>
                      </a:r>
                      <a:r>
                        <a:rPr lang="en-GB" sz="1600" baseline="0" dirty="0" smtClean="0">
                          <a:effectLst/>
                          <a:latin typeface="Calibri" panose="020F0502020204030204" pitchFamily="34" charset="0"/>
                          <a:ea typeface="Calibri" panose="020F0502020204030204" pitchFamily="34" charset="0"/>
                          <a:cs typeface="Times New Roman" panose="02020603050405020304" pitchFamily="18" charset="0"/>
                        </a:rPr>
                        <a:t> Periodic table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Isotope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Elements in group 0 of the Periodic table</a:t>
                      </a: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Made up of only one type</a:t>
                      </a:r>
                      <a:r>
                        <a:rPr lang="en-GB" sz="1600" baseline="0" dirty="0" smtClean="0">
                          <a:effectLst/>
                          <a:latin typeface="Calibri" panose="020F0502020204030204" pitchFamily="34" charset="0"/>
                          <a:ea typeface="Calibri" panose="020F0502020204030204" pitchFamily="34" charset="0"/>
                          <a:cs typeface="Times New Roman" panose="02020603050405020304" pitchFamily="18" charset="0"/>
                        </a:rPr>
                        <a:t> of atom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Period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Number of protons in an atom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Alkali metal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Elements in group 7 of the Periodic table</a:t>
                      </a: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Noble gas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The columns in the Periodic table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Halogen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Number of protons + neutrons in an atom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Atomic number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Atoms</a:t>
                      </a:r>
                      <a:r>
                        <a:rPr lang="en-GB" sz="1600" baseline="0" dirty="0" smtClean="0">
                          <a:effectLst/>
                          <a:latin typeface="Calibri" panose="020F0502020204030204" pitchFamily="34" charset="0"/>
                          <a:ea typeface="Calibri" panose="020F0502020204030204" pitchFamily="34" charset="0"/>
                          <a:cs typeface="Times New Roman" panose="02020603050405020304" pitchFamily="18" charset="0"/>
                        </a:rPr>
                        <a:t> that have the same number of protons but different numbers of neutrons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Atomic mass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Elements in group 1 of the Periodic table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smtClean="0">
                <a:solidFill>
                  <a:schemeClr val="accent6"/>
                </a:solidFill>
              </a:rPr>
              <a:t>Match IT</a:t>
            </a:r>
            <a:endParaRPr lang="en-GB" sz="2400" b="1" kern="0" dirty="0">
              <a:solidFill>
                <a:schemeClr val="accent6"/>
              </a:solidFill>
            </a:endParaRPr>
          </a:p>
        </p:txBody>
      </p:sp>
    </p:spTree>
    <p:extLst>
      <p:ext uri="{BB962C8B-B14F-4D97-AF65-F5344CB8AC3E}">
        <p14:creationId xmlns:p14="http://schemas.microsoft.com/office/powerpoint/2010/main" val="420966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Match IT</a:t>
            </a:r>
            <a:endParaRPr lang="en-GB" sz="2400" b="1" kern="0" dirty="0">
              <a:solidFill>
                <a:srgbClr val="F7964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40743216"/>
              </p:ext>
            </p:extLst>
          </p:nvPr>
        </p:nvGraphicFramePr>
        <p:xfrm>
          <a:off x="1795847" y="827787"/>
          <a:ext cx="5914767" cy="5600755"/>
        </p:xfrm>
        <a:graphic>
          <a:graphicData uri="http://schemas.openxmlformats.org/drawingml/2006/table">
            <a:tbl>
              <a:tblPr firstRow="1" firstCol="1" bandRow="1"/>
              <a:tblGrid>
                <a:gridCol w="2216000">
                  <a:extLst>
                    <a:ext uri="{9D8B030D-6E8A-4147-A177-3AD203B41FA5}">
                      <a16:colId xmlns:a16="http://schemas.microsoft.com/office/drawing/2014/main" val="20000"/>
                    </a:ext>
                  </a:extLst>
                </a:gridCol>
                <a:gridCol w="1105716">
                  <a:extLst>
                    <a:ext uri="{9D8B030D-6E8A-4147-A177-3AD203B41FA5}">
                      <a16:colId xmlns:a16="http://schemas.microsoft.com/office/drawing/2014/main" val="20001"/>
                    </a:ext>
                  </a:extLst>
                </a:gridCol>
                <a:gridCol w="2593051">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membrane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Contains genetic material, DNA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wall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Site of aerobic respiration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Chloroplast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Small ring of DNA found in bacterial cells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Cytoplasm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Surrounds the cell, provides strength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Nucleus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Thin layer around a cell controlling the substances passing in and out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Vacuole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Site of protein synthesis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Mitochondria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Material inside a cell where most chemical reactions take place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Ribosome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Contains chlorophyll, for photosynthesis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Plasmid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Space filled with cell sap in the cytoplasm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18934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795847" y="827787"/>
          <a:ext cx="5914767" cy="5439933"/>
        </p:xfrm>
        <a:graphic>
          <a:graphicData uri="http://schemas.openxmlformats.org/drawingml/2006/table">
            <a:tbl>
              <a:tblPr firstRow="1" firstCol="1" bandRow="1"/>
              <a:tblGrid>
                <a:gridCol w="2216000">
                  <a:extLst>
                    <a:ext uri="{9D8B030D-6E8A-4147-A177-3AD203B41FA5}">
                      <a16:colId xmlns:a16="http://schemas.microsoft.com/office/drawing/2014/main" val="20000"/>
                    </a:ext>
                  </a:extLst>
                </a:gridCol>
                <a:gridCol w="1105716">
                  <a:extLst>
                    <a:ext uri="{9D8B030D-6E8A-4147-A177-3AD203B41FA5}">
                      <a16:colId xmlns:a16="http://schemas.microsoft.com/office/drawing/2014/main" val="20001"/>
                    </a:ext>
                  </a:extLst>
                </a:gridCol>
                <a:gridCol w="2593051">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Element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Made up of only one type of atom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Isotope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Atoms that</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have the same number of protons but different numbers of neutrons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Group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columns in the Periodic table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Period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 rows in the</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Periodic table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Alkali metal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Elements in group 1 of the Periodic table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Noble gas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Elements in group 0 of the Periodic table</a:t>
                      </a:r>
                    </a:p>
                    <a:p>
                      <a:pPr algn="ct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Halogen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Elements in group 7 of the Periodic table</a:t>
                      </a:r>
                    </a:p>
                    <a:p>
                      <a:pPr algn="ct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Atomic number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Number of protons in</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an atom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Atomic mass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Number of protons + neutrons in an atom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smtClean="0">
                <a:solidFill>
                  <a:schemeClr val="accent6"/>
                </a:solidFill>
              </a:rPr>
              <a:t>Match IT - Answers</a:t>
            </a:r>
            <a:endParaRPr lang="en-GB" sz="2400" b="1" kern="0" dirty="0">
              <a:solidFill>
                <a:schemeClr val="accent6"/>
              </a:solidFill>
            </a:endParaRPr>
          </a:p>
        </p:txBody>
      </p:sp>
    </p:spTree>
    <p:extLst>
      <p:ext uri="{BB962C8B-B14F-4D97-AF65-F5344CB8AC3E}">
        <p14:creationId xmlns:p14="http://schemas.microsoft.com/office/powerpoint/2010/main" val="1782056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a:t>
            </a:r>
            <a:endParaRPr lang="en-GB" sz="2400" b="1" kern="0" dirty="0">
              <a:solidFill>
                <a:srgbClr val="F79646"/>
              </a:solidFill>
            </a:endParaRPr>
          </a:p>
        </p:txBody>
      </p:sp>
      <p:pic>
        <p:nvPicPr>
          <p:cNvPr id="3" name="irc_mi" descr="Image result for periodic tabl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609" y="1069675"/>
            <a:ext cx="7513606" cy="4675517"/>
          </a:xfrm>
          <a:prstGeom prst="rect">
            <a:avLst/>
          </a:prstGeom>
          <a:noFill/>
          <a:ln>
            <a:noFill/>
          </a:ln>
        </p:spPr>
      </p:pic>
    </p:spTree>
    <p:extLst>
      <p:ext uri="{BB962C8B-B14F-4D97-AF65-F5344CB8AC3E}">
        <p14:creationId xmlns:p14="http://schemas.microsoft.com/office/powerpoint/2010/main" val="996376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graphicFrame>
        <p:nvGraphicFramePr>
          <p:cNvPr id="2" name="Table 1"/>
          <p:cNvGraphicFramePr>
            <a:graphicFrameLocks noGrp="1"/>
          </p:cNvGraphicFramePr>
          <p:nvPr>
            <p:extLst/>
          </p:nvPr>
        </p:nvGraphicFramePr>
        <p:xfrm>
          <a:off x="6546752" y="2054579"/>
          <a:ext cx="2458453" cy="2286000"/>
        </p:xfrm>
        <a:graphic>
          <a:graphicData uri="http://schemas.openxmlformats.org/drawingml/2006/table">
            <a:tbl>
              <a:tblPr firstRow="1" bandRow="1">
                <a:tableStyleId>{5940675A-B579-460E-94D1-54222C63F5DA}</a:tableStyleId>
              </a:tblPr>
              <a:tblGrid>
                <a:gridCol w="2458453">
                  <a:extLst>
                    <a:ext uri="{9D8B030D-6E8A-4147-A177-3AD203B41FA5}">
                      <a16:colId xmlns:a16="http://schemas.microsoft.com/office/drawing/2014/main" val="20000"/>
                    </a:ext>
                  </a:extLst>
                </a:gridCol>
              </a:tblGrid>
              <a:tr h="370840">
                <a:tc>
                  <a:txBody>
                    <a:bodyPr/>
                    <a:lstStyle/>
                    <a:p>
                      <a:pPr algn="ctr"/>
                      <a:r>
                        <a:rPr lang="en-GB" sz="2400" dirty="0" smtClean="0"/>
                        <a:t>Period</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endParaRPr lang="en-GB" sz="240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GB" sz="2400" dirty="0" smtClean="0"/>
                        <a:t>Halogen</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endParaRPr lang="en-GB" sz="2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r>
                        <a:rPr lang="en-GB" sz="2400" dirty="0" smtClean="0"/>
                        <a:t>Noble gas</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6" name="irc_mi" descr="Image result for periodic tabl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300624" y="3197579"/>
            <a:ext cx="5053965" cy="2974340"/>
          </a:xfrm>
          <a:prstGeom prst="rect">
            <a:avLst/>
          </a:prstGeom>
          <a:noFill/>
          <a:ln>
            <a:noFill/>
          </a:ln>
        </p:spPr>
      </p:pic>
      <p:cxnSp>
        <p:nvCxnSpPr>
          <p:cNvPr id="5" name="Straight Arrow Connector 4"/>
          <p:cNvCxnSpPr>
            <a:endCxn id="6" idx="3"/>
          </p:cNvCxnSpPr>
          <p:nvPr/>
        </p:nvCxnSpPr>
        <p:spPr>
          <a:xfrm flipH="1">
            <a:off x="6354589" y="4340579"/>
            <a:ext cx="427523" cy="34417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H="1">
            <a:off x="5883442" y="3199683"/>
            <a:ext cx="661842" cy="2654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5055724" y="2236696"/>
            <a:ext cx="1480809" cy="8394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2934190" y="1203265"/>
            <a:ext cx="2458453" cy="461665"/>
          </a:xfrm>
          <a:prstGeom prst="rect">
            <a:avLst/>
          </a:prstGeom>
          <a:noFill/>
          <a:ln w="19050">
            <a:solidFill>
              <a:schemeClr val="tx1"/>
            </a:solidFill>
          </a:ln>
        </p:spPr>
        <p:txBody>
          <a:bodyPr wrap="square" rtlCol="0">
            <a:spAutoFit/>
          </a:bodyPr>
          <a:lstStyle/>
          <a:p>
            <a:pPr algn="ctr"/>
            <a:r>
              <a:rPr lang="en-GB" sz="2400" dirty="0" smtClean="0"/>
              <a:t>Alkali</a:t>
            </a:r>
            <a:r>
              <a:rPr lang="en-GB" dirty="0" smtClean="0"/>
              <a:t> </a:t>
            </a:r>
            <a:r>
              <a:rPr lang="en-GB" sz="2400" dirty="0" smtClean="0"/>
              <a:t>metal</a:t>
            </a:r>
            <a:endParaRPr lang="en-GB" sz="2400" dirty="0"/>
          </a:p>
        </p:txBody>
      </p:sp>
      <p:sp>
        <p:nvSpPr>
          <p:cNvPr id="14" name="TextBox 13"/>
          <p:cNvSpPr txBox="1"/>
          <p:nvPr/>
        </p:nvSpPr>
        <p:spPr>
          <a:xfrm>
            <a:off x="103926" y="1904193"/>
            <a:ext cx="2458453" cy="461665"/>
          </a:xfrm>
          <a:prstGeom prst="rect">
            <a:avLst/>
          </a:prstGeom>
          <a:noFill/>
          <a:ln w="19050">
            <a:solidFill>
              <a:schemeClr val="tx1"/>
            </a:solidFill>
          </a:ln>
        </p:spPr>
        <p:txBody>
          <a:bodyPr wrap="square" rtlCol="0">
            <a:spAutoFit/>
          </a:bodyPr>
          <a:lstStyle/>
          <a:p>
            <a:pPr algn="ctr"/>
            <a:r>
              <a:rPr lang="en-GB" sz="2400" dirty="0" smtClean="0"/>
              <a:t>Group</a:t>
            </a:r>
            <a:endParaRPr lang="en-GB" sz="2400" dirty="0"/>
          </a:p>
        </p:txBody>
      </p:sp>
      <p:cxnSp>
        <p:nvCxnSpPr>
          <p:cNvPr id="16" name="Straight Arrow Connector 15"/>
          <p:cNvCxnSpPr/>
          <p:nvPr/>
        </p:nvCxnSpPr>
        <p:spPr>
          <a:xfrm>
            <a:off x="1159298" y="3150333"/>
            <a:ext cx="12032" cy="2145501"/>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a:off x="267920" y="2365857"/>
            <a:ext cx="759382" cy="185722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H="1" flipV="1">
            <a:off x="1288312" y="3076127"/>
            <a:ext cx="5021438" cy="1213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H="1">
            <a:off x="1619672" y="1664930"/>
            <a:ext cx="1920306" cy="1532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1300624" y="3197579"/>
            <a:ext cx="317580" cy="2098255"/>
          </a:xfrm>
          <a:prstGeom prst="rect">
            <a:avLst/>
          </a:prstGeom>
          <a:noFill/>
          <a:ln w="5715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p:cNvSpPr/>
          <p:nvPr/>
        </p:nvSpPr>
        <p:spPr>
          <a:xfrm>
            <a:off x="6068673" y="3209710"/>
            <a:ext cx="241078" cy="1807458"/>
          </a:xfrm>
          <a:prstGeom prst="rect">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4" name="Rectangle 33"/>
          <p:cNvSpPr/>
          <p:nvPr/>
        </p:nvSpPr>
        <p:spPr>
          <a:xfrm>
            <a:off x="5759718" y="3510358"/>
            <a:ext cx="275823" cy="1506812"/>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30001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a:t>
            </a:r>
            <a:endParaRPr lang="en-GB" sz="2400" b="1" kern="0" dirty="0">
              <a:solidFill>
                <a:srgbClr val="F79646"/>
              </a:solidFill>
            </a:endParaRPr>
          </a:p>
        </p:txBody>
      </p:sp>
      <p:sp>
        <p:nvSpPr>
          <p:cNvPr id="2" name="Text Box 2"/>
          <p:cNvSpPr txBox="1">
            <a:spLocks noChangeArrowheads="1"/>
          </p:cNvSpPr>
          <p:nvPr/>
        </p:nvSpPr>
        <p:spPr bwMode="auto">
          <a:xfrm>
            <a:off x="1620091" y="1876156"/>
            <a:ext cx="2320925" cy="2914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ext Box 1"/>
          <p:cNvSpPr txBox="1">
            <a:spLocks noChangeArrowheads="1"/>
          </p:cNvSpPr>
          <p:nvPr/>
        </p:nvSpPr>
        <p:spPr bwMode="auto">
          <a:xfrm>
            <a:off x="5674624" y="1919288"/>
            <a:ext cx="2320925" cy="2914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69205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graphicFrame>
        <p:nvGraphicFramePr>
          <p:cNvPr id="2" name="Table 1"/>
          <p:cNvGraphicFramePr>
            <a:graphicFrameLocks noGrp="1"/>
          </p:cNvGraphicFramePr>
          <p:nvPr>
            <p:extLst/>
          </p:nvPr>
        </p:nvGraphicFramePr>
        <p:xfrm>
          <a:off x="6118926" y="930875"/>
          <a:ext cx="2458453" cy="5212080"/>
        </p:xfrm>
        <a:graphic>
          <a:graphicData uri="http://schemas.openxmlformats.org/drawingml/2006/table">
            <a:tbl>
              <a:tblPr firstRow="1" bandRow="1">
                <a:tableStyleId>{5940675A-B579-460E-94D1-54222C63F5DA}</a:tableStyleId>
              </a:tblPr>
              <a:tblGrid>
                <a:gridCol w="2458453">
                  <a:extLst>
                    <a:ext uri="{9D8B030D-6E8A-4147-A177-3AD203B41FA5}">
                      <a16:colId xmlns:a16="http://schemas.microsoft.com/office/drawing/2014/main" val="20000"/>
                    </a:ext>
                  </a:extLst>
                </a:gridCol>
              </a:tblGrid>
              <a:tr h="370840">
                <a:tc>
                  <a:txBody>
                    <a:bodyPr/>
                    <a:lstStyle/>
                    <a:p>
                      <a:pPr algn="ctr"/>
                      <a:r>
                        <a:rPr lang="en-GB" sz="2400" dirty="0" smtClean="0"/>
                        <a:t>Atomic number</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endParaRPr lang="en-GB" sz="240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GB" sz="2400" dirty="0" smtClean="0"/>
                        <a:t>Atomic mass</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smtClean="0"/>
                    </a:p>
                    <a:p>
                      <a:pPr algn="ctr"/>
                      <a:endParaRPr lang="en-GB" sz="2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r>
                        <a:rPr lang="en-GB" sz="2400" dirty="0" smtClean="0"/>
                        <a:t>Isotopes</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ext Box 2"/>
          <p:cNvSpPr txBox="1">
            <a:spLocks noChangeArrowheads="1"/>
          </p:cNvSpPr>
          <p:nvPr/>
        </p:nvSpPr>
        <p:spPr bwMode="auto">
          <a:xfrm>
            <a:off x="459209" y="2139121"/>
            <a:ext cx="2320925" cy="2914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6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 Box 1"/>
          <p:cNvSpPr txBox="1">
            <a:spLocks noChangeArrowheads="1"/>
          </p:cNvSpPr>
          <p:nvPr/>
        </p:nvSpPr>
        <p:spPr bwMode="auto">
          <a:xfrm>
            <a:off x="3264884" y="2139121"/>
            <a:ext cx="2320925" cy="2914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
            </a:r>
            <a:endParaRPr kumimoji="0" lang="en-US" altLang="en-US"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5" name="Straight Arrow Connector 4"/>
          <p:cNvCxnSpPr/>
          <p:nvPr/>
        </p:nvCxnSpPr>
        <p:spPr>
          <a:xfrm flipH="1">
            <a:off x="4572000" y="1157643"/>
            <a:ext cx="1541742" cy="12039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4675517" y="2041964"/>
            <a:ext cx="1438224" cy="20584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flipV="1">
            <a:off x="3264884" y="5970435"/>
            <a:ext cx="2854043"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Left Brace 13"/>
          <p:cNvSpPr/>
          <p:nvPr/>
        </p:nvSpPr>
        <p:spPr>
          <a:xfrm rot="16200000">
            <a:off x="2617895" y="3002518"/>
            <a:ext cx="819506" cy="5116328"/>
          </a:xfrm>
          <a:prstGeom prst="leftBrace">
            <a:avLst>
              <a:gd name="adj1" fmla="val 8333"/>
              <a:gd name="adj2" fmla="val 50802"/>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Rectangle 8"/>
          <p:cNvSpPr/>
          <p:nvPr/>
        </p:nvSpPr>
        <p:spPr>
          <a:xfrm>
            <a:off x="3233219" y="297276"/>
            <a:ext cx="2677562" cy="86036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800" dirty="0" smtClean="0"/>
              <a:t>Number of protons</a:t>
            </a:r>
            <a:endParaRPr lang="en-GB" sz="2800" dirty="0"/>
          </a:p>
        </p:txBody>
      </p:sp>
      <p:cxnSp>
        <p:nvCxnSpPr>
          <p:cNvPr id="13" name="Straight Connector 12"/>
          <p:cNvCxnSpPr>
            <a:stCxn id="9" idx="3"/>
          </p:cNvCxnSpPr>
          <p:nvPr/>
        </p:nvCxnSpPr>
        <p:spPr>
          <a:xfrm>
            <a:off x="5910781" y="727459"/>
            <a:ext cx="594522" cy="186941"/>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113741" y="3012233"/>
            <a:ext cx="2677562" cy="128931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800" dirty="0" smtClean="0"/>
              <a:t>Number of protons + neutrons</a:t>
            </a:r>
            <a:endParaRPr lang="en-GB" sz="2800" dirty="0"/>
          </a:p>
        </p:txBody>
      </p:sp>
      <p:cxnSp>
        <p:nvCxnSpPr>
          <p:cNvPr id="16" name="Straight Connector 15"/>
          <p:cNvCxnSpPr/>
          <p:nvPr/>
        </p:nvCxnSpPr>
        <p:spPr>
          <a:xfrm>
            <a:off x="6924590" y="2295052"/>
            <a:ext cx="423562" cy="776146"/>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5541" y="4859383"/>
            <a:ext cx="2925495" cy="168380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2800" dirty="0" smtClean="0"/>
              <a:t>Same number of protons, different number of neutrons.</a:t>
            </a:r>
            <a:endParaRPr lang="en-GB" sz="2800" dirty="0"/>
          </a:p>
        </p:txBody>
      </p:sp>
      <p:cxnSp>
        <p:nvCxnSpPr>
          <p:cNvPr id="20" name="Straight Connector 19"/>
          <p:cNvCxnSpPr/>
          <p:nvPr/>
        </p:nvCxnSpPr>
        <p:spPr>
          <a:xfrm flipH="1" flipV="1">
            <a:off x="2899954" y="5150928"/>
            <a:ext cx="3224157" cy="55754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373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a:t>
            </a:r>
            <a:r>
              <a:rPr lang="en-GB" sz="900" dirty="0" smtClean="0">
                <a:solidFill>
                  <a:schemeClr val="bg1">
                    <a:lumMod val="85000"/>
                  </a:schemeClr>
                </a:solidFill>
              </a:rPr>
              <a:t>XL </a:t>
            </a:r>
            <a:r>
              <a:rPr lang="en-GB" sz="900" dirty="0">
                <a:solidFill>
                  <a:schemeClr val="bg1">
                    <a:lumMod val="85000"/>
                  </a:schemeClr>
                </a:solidFill>
              </a:rPr>
              <a:t>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4"/>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a:t>
            </a:r>
            <a:r>
              <a:rPr lang="en-GB" sz="1600" dirty="0" smtClean="0"/>
              <a:t>2017</a:t>
            </a:r>
            <a:endParaRPr lang="en-GB" sz="1600" dirty="0"/>
          </a:p>
        </p:txBody>
      </p:sp>
      <p:sp>
        <p:nvSpPr>
          <p:cNvPr id="8" name="TextBox 7"/>
          <p:cNvSpPr txBox="1"/>
          <p:nvPr/>
        </p:nvSpPr>
        <p:spPr>
          <a:xfrm>
            <a:off x="233952" y="881336"/>
            <a:ext cx="8496943" cy="4065728"/>
          </a:xfrm>
          <a:prstGeom prst="rect">
            <a:avLst/>
          </a:prstGeom>
          <a:noFill/>
        </p:spPr>
        <p:txBody>
          <a:bodyPr wrap="square" rtlCol="0">
            <a:spAutoFit/>
          </a:bodyPr>
          <a:lstStyle/>
          <a:p>
            <a:pPr algn="ctr">
              <a:lnSpc>
                <a:spcPct val="115000"/>
              </a:lnSpc>
              <a:spcAft>
                <a:spcPts val="0"/>
              </a:spcAft>
            </a:pPr>
            <a:r>
              <a:rPr lang="en-GB" sz="7200" b="1" dirty="0" err="1" smtClean="0"/>
              <a:t>PiXL</a:t>
            </a:r>
            <a:r>
              <a:rPr lang="en-GB" sz="7200" b="1" dirty="0" smtClean="0"/>
              <a:t> </a:t>
            </a:r>
            <a:r>
              <a:rPr lang="en-GB" sz="7200" b="1" dirty="0" err="1" smtClean="0"/>
              <a:t>GetIT</a:t>
            </a:r>
            <a:r>
              <a:rPr lang="en-GB" sz="7200" b="1" dirty="0" smtClean="0"/>
              <a:t>!</a:t>
            </a:r>
            <a:endParaRPr lang="en-GB" sz="7200" b="1" dirty="0"/>
          </a:p>
          <a:p>
            <a:pPr algn="ctr">
              <a:lnSpc>
                <a:spcPct val="115000"/>
              </a:lnSpc>
              <a:spcAft>
                <a:spcPts val="0"/>
              </a:spcAft>
            </a:pPr>
            <a:r>
              <a:rPr lang="en-GB" sz="3600" b="1" dirty="0" smtClean="0">
                <a:latin typeface="Arial" panose="020B0604020202020204" pitchFamily="34" charset="0"/>
                <a:ea typeface="Calibri" panose="020F0502020204030204" pitchFamily="34" charset="0"/>
                <a:cs typeface="Times New Roman" panose="02020603050405020304" pitchFamily="18" charset="0"/>
              </a:rPr>
              <a:t>GCSE Physics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smtClean="0">
                <a:solidFill>
                  <a:schemeClr val="accent2"/>
                </a:solidFill>
              </a:rPr>
              <a:t>Topic – Electricity</a:t>
            </a:r>
            <a:endParaRPr lang="en-GB" sz="4400" b="1" dirty="0">
              <a:solidFill>
                <a:schemeClr val="accent2"/>
              </a:solidFill>
            </a:endParaRPr>
          </a:p>
          <a:p>
            <a:pPr algn="ctr"/>
            <a:r>
              <a:rPr lang="en-GB" dirty="0"/>
              <a:t>  </a:t>
            </a:r>
          </a:p>
          <a:p>
            <a:pPr algn="ctr"/>
            <a:r>
              <a:rPr lang="en-GB" dirty="0"/>
              <a:t> </a:t>
            </a:r>
          </a:p>
          <a:p>
            <a:pPr algn="ctr"/>
            <a:endParaRPr lang="en-GB" dirty="0"/>
          </a:p>
        </p:txBody>
      </p:sp>
      <p:pic>
        <p:nvPicPr>
          <p:cNvPr id="9" name="374f7cfc-9279-43ad-9851-155d90395642" descr="image0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993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err="1">
                <a:solidFill>
                  <a:srgbClr val="F79646"/>
                </a:solidFill>
              </a:rPr>
              <a:t>GetIT</a:t>
            </a:r>
            <a:r>
              <a:rPr lang="en-US" sz="2400" b="1" kern="0" dirty="0">
                <a:solidFill>
                  <a:srgbClr val="F79646"/>
                </a:solidFill>
              </a:rPr>
              <a:t> – </a:t>
            </a:r>
            <a:r>
              <a:rPr lang="en-US" sz="2400" b="1" kern="0" dirty="0" smtClean="0">
                <a:solidFill>
                  <a:srgbClr val="F79646"/>
                </a:solidFill>
              </a:rPr>
              <a:t>Electricity</a:t>
            </a:r>
            <a:endParaRPr lang="en-GB" sz="2400" b="1" kern="0" dirty="0">
              <a:solidFill>
                <a:srgbClr val="F79646"/>
              </a:solidFill>
            </a:endParaRPr>
          </a:p>
        </p:txBody>
      </p:sp>
      <p:sp>
        <p:nvSpPr>
          <p:cNvPr id="5" name="TextBox 4"/>
          <p:cNvSpPr txBox="1"/>
          <p:nvPr/>
        </p:nvSpPr>
        <p:spPr>
          <a:xfrm>
            <a:off x="460153" y="734992"/>
            <a:ext cx="8496944" cy="2308324"/>
          </a:xfrm>
          <a:prstGeom prst="rect">
            <a:avLst/>
          </a:prstGeom>
          <a:noFill/>
        </p:spPr>
        <p:txBody>
          <a:bodyPr wrap="square" rtlCol="0">
            <a:spAutoFit/>
          </a:bodyPr>
          <a:lstStyle/>
          <a:p>
            <a:r>
              <a:rPr lang="en-GB" sz="2400" b="1" dirty="0" smtClean="0">
                <a:solidFill>
                  <a:srgbClr val="F79646">
                    <a:lumMod val="75000"/>
                  </a:srgbClr>
                </a:solidFill>
              </a:rPr>
              <a:t>Electric current</a:t>
            </a:r>
            <a:r>
              <a:rPr lang="en-GB" sz="2400" dirty="0" smtClean="0">
                <a:solidFill>
                  <a:srgbClr val="F79646">
                    <a:lumMod val="75000"/>
                  </a:srgbClr>
                </a:solidFill>
              </a:rPr>
              <a:t> </a:t>
            </a:r>
            <a:r>
              <a:rPr lang="en-GB" sz="2400" dirty="0" smtClean="0">
                <a:solidFill>
                  <a:prstClr val="black"/>
                </a:solidFill>
              </a:rPr>
              <a:t>is a flow of </a:t>
            </a:r>
            <a:r>
              <a:rPr lang="en-GB" sz="2400" b="1" dirty="0" smtClean="0">
                <a:solidFill>
                  <a:srgbClr val="F79646">
                    <a:lumMod val="75000"/>
                  </a:srgbClr>
                </a:solidFill>
              </a:rPr>
              <a:t>charge</a:t>
            </a:r>
            <a:r>
              <a:rPr lang="en-GB" sz="2400" dirty="0" smtClean="0">
                <a:solidFill>
                  <a:srgbClr val="F79646">
                    <a:lumMod val="75000"/>
                  </a:srgbClr>
                </a:solidFill>
              </a:rPr>
              <a:t> </a:t>
            </a:r>
            <a:r>
              <a:rPr lang="en-GB" sz="2400" dirty="0" smtClean="0">
                <a:solidFill>
                  <a:prstClr val="black"/>
                </a:solidFill>
              </a:rPr>
              <a:t>through a </a:t>
            </a:r>
            <a:r>
              <a:rPr lang="en-GB" sz="2400" b="1" dirty="0" smtClean="0">
                <a:solidFill>
                  <a:srgbClr val="F79646">
                    <a:lumMod val="75000"/>
                  </a:srgbClr>
                </a:solidFill>
              </a:rPr>
              <a:t>conductor</a:t>
            </a:r>
            <a:r>
              <a:rPr lang="en-GB" sz="2400" dirty="0">
                <a:solidFill>
                  <a:prstClr val="black"/>
                </a:solidFill>
              </a:rPr>
              <a:t>.</a:t>
            </a:r>
            <a:r>
              <a:rPr lang="en-GB" sz="2400" dirty="0" smtClean="0">
                <a:solidFill>
                  <a:prstClr val="black"/>
                </a:solidFill>
              </a:rPr>
              <a:t> </a:t>
            </a:r>
          </a:p>
          <a:p>
            <a:endParaRPr lang="en-GB" sz="2400" dirty="0" smtClean="0">
              <a:solidFill>
                <a:prstClr val="black"/>
              </a:solidFill>
            </a:endParaRPr>
          </a:p>
          <a:p>
            <a:r>
              <a:rPr lang="en-GB" sz="2400" dirty="0" smtClean="0">
                <a:solidFill>
                  <a:prstClr val="black"/>
                </a:solidFill>
              </a:rPr>
              <a:t>Current is </a:t>
            </a:r>
            <a:r>
              <a:rPr lang="en-GB" sz="2400" b="1" dirty="0" smtClean="0">
                <a:solidFill>
                  <a:srgbClr val="F79646">
                    <a:lumMod val="75000"/>
                  </a:srgbClr>
                </a:solidFill>
              </a:rPr>
              <a:t>not used up </a:t>
            </a:r>
            <a:r>
              <a:rPr lang="en-GB" sz="2400" dirty="0" smtClean="0">
                <a:solidFill>
                  <a:prstClr val="black"/>
                </a:solidFill>
              </a:rPr>
              <a:t>in a circuit. </a:t>
            </a:r>
          </a:p>
          <a:p>
            <a:endParaRPr lang="en-GB" sz="2400" dirty="0" smtClean="0">
              <a:solidFill>
                <a:prstClr val="black"/>
              </a:solidFill>
            </a:endParaRPr>
          </a:p>
          <a:p>
            <a:r>
              <a:rPr lang="en-GB" sz="2400" dirty="0" smtClean="0"/>
              <a:t>Some </a:t>
            </a:r>
            <a:r>
              <a:rPr lang="en-GB" sz="2400" b="1" dirty="0" smtClean="0">
                <a:solidFill>
                  <a:schemeClr val="accent6">
                    <a:lumMod val="75000"/>
                  </a:schemeClr>
                </a:solidFill>
              </a:rPr>
              <a:t>components</a:t>
            </a:r>
            <a:r>
              <a:rPr lang="en-GB" sz="2400" dirty="0" smtClean="0"/>
              <a:t> resist the flow of electrons more than others and have a greater </a:t>
            </a:r>
            <a:r>
              <a:rPr lang="en-GB" sz="2400" b="1" dirty="0" smtClean="0">
                <a:solidFill>
                  <a:schemeClr val="accent6">
                    <a:lumMod val="75000"/>
                  </a:schemeClr>
                </a:solidFill>
              </a:rPr>
              <a:t>resistance</a:t>
            </a:r>
            <a:r>
              <a:rPr lang="en-GB" sz="2400" dirty="0" smtClean="0"/>
              <a:t>.</a:t>
            </a:r>
          </a:p>
        </p:txBody>
      </p:sp>
      <p:sp>
        <p:nvSpPr>
          <p:cNvPr id="10" name="Content Placeholder 4"/>
          <p:cNvSpPr>
            <a:spLocks noGrp="1"/>
          </p:cNvSpPr>
          <p:nvPr>
            <p:ph sz="half" idx="1"/>
          </p:nvPr>
        </p:nvSpPr>
        <p:spPr>
          <a:xfrm>
            <a:off x="628650" y="3043315"/>
            <a:ext cx="3886200" cy="3133647"/>
          </a:xfrm>
        </p:spPr>
        <p:txBody>
          <a:bodyPr/>
          <a:lstStyle/>
          <a:p>
            <a:pPr marL="0" indent="0" algn="ctr">
              <a:buNone/>
            </a:pPr>
            <a:r>
              <a:rPr lang="en-GB" dirty="0" smtClean="0">
                <a:solidFill>
                  <a:schemeClr val="accent6">
                    <a:lumMod val="75000"/>
                  </a:schemeClr>
                </a:solidFill>
              </a:rPr>
              <a:t>Series circuit</a:t>
            </a:r>
          </a:p>
        </p:txBody>
      </p:sp>
      <p:sp>
        <p:nvSpPr>
          <p:cNvPr id="11" name="Content Placeholder 4"/>
          <p:cNvSpPr txBox="1">
            <a:spLocks/>
          </p:cNvSpPr>
          <p:nvPr/>
        </p:nvSpPr>
        <p:spPr>
          <a:xfrm>
            <a:off x="4514850" y="3085612"/>
            <a:ext cx="3886200" cy="3133647"/>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News Gothic M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News Gothic M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News Gothic M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News Gothic M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News Gothic M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 typeface="Arial"/>
              <a:buNone/>
            </a:pPr>
            <a:r>
              <a:rPr lang="en-GB" dirty="0" smtClean="0">
                <a:solidFill>
                  <a:schemeClr val="accent6">
                    <a:lumMod val="75000"/>
                  </a:schemeClr>
                </a:solidFill>
              </a:rPr>
              <a:t>Parallel circuit</a:t>
            </a:r>
          </a:p>
          <a:p>
            <a:pPr marL="0" indent="0" algn="ctr">
              <a:buFont typeface="Arial"/>
              <a:buNone/>
            </a:pPr>
            <a:endParaRPr lang="en-GB" dirty="0">
              <a:solidFill>
                <a:schemeClr val="accent6">
                  <a:lumMod val="75000"/>
                </a:schemeClr>
              </a:solidFill>
            </a:endParaRPr>
          </a:p>
        </p:txBody>
      </p:sp>
      <p:pic>
        <p:nvPicPr>
          <p:cNvPr id="60" name="Picture 59"/>
          <p:cNvPicPr>
            <a:picLocks noChangeAspect="1"/>
          </p:cNvPicPr>
          <p:nvPr/>
        </p:nvPicPr>
        <p:blipFill>
          <a:blip r:embed="rId2"/>
          <a:stretch>
            <a:fillRect/>
          </a:stretch>
        </p:blipFill>
        <p:spPr>
          <a:xfrm>
            <a:off x="1395425" y="3701586"/>
            <a:ext cx="2347163" cy="2024047"/>
          </a:xfrm>
          <a:prstGeom prst="rect">
            <a:avLst/>
          </a:prstGeom>
        </p:spPr>
      </p:pic>
      <p:pic>
        <p:nvPicPr>
          <p:cNvPr id="61" name="Picture 60"/>
          <p:cNvPicPr>
            <a:picLocks noChangeAspect="1"/>
          </p:cNvPicPr>
          <p:nvPr/>
        </p:nvPicPr>
        <p:blipFill>
          <a:blip r:embed="rId3"/>
          <a:stretch>
            <a:fillRect/>
          </a:stretch>
        </p:blipFill>
        <p:spPr>
          <a:xfrm>
            <a:off x="5381836" y="3701586"/>
            <a:ext cx="2347163" cy="2322777"/>
          </a:xfrm>
          <a:prstGeom prst="rect">
            <a:avLst/>
          </a:prstGeom>
        </p:spPr>
      </p:pic>
    </p:spTree>
    <p:extLst>
      <p:ext uri="{BB962C8B-B14F-4D97-AF65-F5344CB8AC3E}">
        <p14:creationId xmlns:p14="http://schemas.microsoft.com/office/powerpoint/2010/main" val="3578948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949116" y="791693"/>
          <a:ext cx="6448926" cy="5583438"/>
        </p:xfrm>
        <a:graphic>
          <a:graphicData uri="http://schemas.openxmlformats.org/drawingml/2006/table">
            <a:tbl>
              <a:tblPr firstRow="1" firstCol="1" bandRow="1"/>
              <a:tblGrid>
                <a:gridCol w="1595610">
                  <a:extLst>
                    <a:ext uri="{9D8B030D-6E8A-4147-A177-3AD203B41FA5}">
                      <a16:colId xmlns:a16="http://schemas.microsoft.com/office/drawing/2014/main" val="20000"/>
                    </a:ext>
                  </a:extLst>
                </a:gridCol>
                <a:gridCol w="1051337">
                  <a:extLst>
                    <a:ext uri="{9D8B030D-6E8A-4147-A177-3AD203B41FA5}">
                      <a16:colId xmlns:a16="http://schemas.microsoft.com/office/drawing/2014/main" val="20001"/>
                    </a:ext>
                  </a:extLst>
                </a:gridCol>
                <a:gridCol w="3801979">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Current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Placed in parallel; measures the potential difference across a component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Potential difference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Flow of electric charge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Resistance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Component; resistance decreases as temperature increases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Voltmeter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Charge/ current moves in one direction around the circuit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Ammeter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Voltage; energy transferred per unit of charge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Direct current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Charge/ current changes direction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Alternating current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Placed in series; measures the current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Thermistor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Component; resistance decreases as intensity of light increases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LDR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Calculated using the equation V ÷ 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smtClean="0">
                <a:solidFill>
                  <a:schemeClr val="accent6"/>
                </a:solidFill>
              </a:rPr>
              <a:t>Match IT</a:t>
            </a:r>
            <a:endParaRPr lang="en-GB" sz="2400" b="1" kern="0" dirty="0">
              <a:solidFill>
                <a:schemeClr val="accent6"/>
              </a:solidFill>
            </a:endParaRPr>
          </a:p>
        </p:txBody>
      </p:sp>
    </p:spTree>
    <p:extLst>
      <p:ext uri="{BB962C8B-B14F-4D97-AF65-F5344CB8AC3E}">
        <p14:creationId xmlns:p14="http://schemas.microsoft.com/office/powerpoint/2010/main" val="251659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smtClean="0">
                <a:solidFill>
                  <a:schemeClr val="accent6"/>
                </a:solidFill>
              </a:rPr>
              <a:t>Match IT - Answers</a:t>
            </a:r>
            <a:endParaRPr lang="en-GB" sz="2400" b="1" kern="0" dirty="0">
              <a:solidFill>
                <a:schemeClr val="accent6"/>
              </a:solidFill>
            </a:endParaRPr>
          </a:p>
        </p:txBody>
      </p:sp>
      <p:graphicFrame>
        <p:nvGraphicFramePr>
          <p:cNvPr id="4" name="Table 3"/>
          <p:cNvGraphicFramePr>
            <a:graphicFrameLocks noGrp="1"/>
          </p:cNvGraphicFramePr>
          <p:nvPr>
            <p:extLst/>
          </p:nvPr>
        </p:nvGraphicFramePr>
        <p:xfrm>
          <a:off x="1949116" y="791693"/>
          <a:ext cx="6448926" cy="5583438"/>
        </p:xfrm>
        <a:graphic>
          <a:graphicData uri="http://schemas.openxmlformats.org/drawingml/2006/table">
            <a:tbl>
              <a:tblPr firstRow="1" firstCol="1" bandRow="1"/>
              <a:tblGrid>
                <a:gridCol w="1595610">
                  <a:extLst>
                    <a:ext uri="{9D8B030D-6E8A-4147-A177-3AD203B41FA5}">
                      <a16:colId xmlns:a16="http://schemas.microsoft.com/office/drawing/2014/main" val="20000"/>
                    </a:ext>
                  </a:extLst>
                </a:gridCol>
                <a:gridCol w="1051337">
                  <a:extLst>
                    <a:ext uri="{9D8B030D-6E8A-4147-A177-3AD203B41FA5}">
                      <a16:colId xmlns:a16="http://schemas.microsoft.com/office/drawing/2014/main" val="20001"/>
                    </a:ext>
                  </a:extLst>
                </a:gridCol>
                <a:gridCol w="3801979">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Current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0"/>
                        </a:spcAft>
                      </a:pPr>
                      <a:r>
                        <a:rPr lang="en-GB" sz="1600" dirty="0" smtClean="0">
                          <a:effectLst/>
                          <a:latin typeface="Arial" panose="020B0604020202020204" pitchFamily="34" charset="0"/>
                          <a:ea typeface="Times New Roman" panose="02020603050405020304" pitchFamily="18" charset="0"/>
                          <a:cs typeface="Times New Roman" panose="02020603050405020304" pitchFamily="18" charset="0"/>
                        </a:rPr>
                        <a:t>Flow of electric charge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Potential difference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Voltage; energy transferred per unit of charge</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Resistance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Calculated using the equation V ÷ I</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Voltmeter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Placed in parallel; measures the potential difference across a component</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Ammeter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Placed in series; measures the current</a:t>
                      </a:r>
                      <a:endPar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Direct current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Charge/ current moves in one direction around the circuit</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Alternating current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Charge/ current changes direction </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Thermistor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Component; resistance decreases as temperature increases</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2000" dirty="0">
                          <a:effectLst/>
                          <a:latin typeface="Arial" panose="020B0604020202020204" pitchFamily="34" charset="0"/>
                          <a:ea typeface="Times New Roman" panose="02020603050405020304" pitchFamily="18" charset="0"/>
                          <a:cs typeface="Times New Roman" panose="02020603050405020304" pitchFamily="18" charset="0"/>
                        </a:rPr>
                        <a:t>LDR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Component; resistance decreases as intensity of light increases</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72234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a:t>
            </a:r>
            <a:endParaRPr lang="en-GB" sz="2400" b="1" kern="0" dirty="0">
              <a:solidFill>
                <a:srgbClr val="F79646"/>
              </a:solidFill>
            </a:endParaRPr>
          </a:p>
        </p:txBody>
      </p:sp>
      <p:pic>
        <p:nvPicPr>
          <p:cNvPr id="2" name="Picture 1"/>
          <p:cNvPicPr>
            <a:picLocks noChangeAspect="1"/>
          </p:cNvPicPr>
          <p:nvPr/>
        </p:nvPicPr>
        <p:blipFill>
          <a:blip r:embed="rId2"/>
          <a:stretch>
            <a:fillRect/>
          </a:stretch>
        </p:blipFill>
        <p:spPr>
          <a:xfrm>
            <a:off x="1619672" y="364175"/>
            <a:ext cx="6787664" cy="5870607"/>
          </a:xfrm>
          <a:prstGeom prst="rect">
            <a:avLst/>
          </a:prstGeom>
        </p:spPr>
      </p:pic>
    </p:spTree>
    <p:extLst>
      <p:ext uri="{BB962C8B-B14F-4D97-AF65-F5344CB8AC3E}">
        <p14:creationId xmlns:p14="http://schemas.microsoft.com/office/powerpoint/2010/main" val="4157772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Match IT - Answers</a:t>
            </a:r>
            <a:endParaRPr lang="en-GB" sz="2400" b="1" kern="0" dirty="0">
              <a:solidFill>
                <a:srgbClr val="F7964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87206983"/>
              </p:ext>
            </p:extLst>
          </p:nvPr>
        </p:nvGraphicFramePr>
        <p:xfrm>
          <a:off x="1795847" y="840028"/>
          <a:ext cx="5914767" cy="5600755"/>
        </p:xfrm>
        <a:graphic>
          <a:graphicData uri="http://schemas.openxmlformats.org/drawingml/2006/table">
            <a:tbl>
              <a:tblPr firstRow="1" firstCol="1" bandRow="1"/>
              <a:tblGrid>
                <a:gridCol w="2216000">
                  <a:extLst>
                    <a:ext uri="{9D8B030D-6E8A-4147-A177-3AD203B41FA5}">
                      <a16:colId xmlns:a16="http://schemas.microsoft.com/office/drawing/2014/main" val="20000"/>
                    </a:ext>
                  </a:extLst>
                </a:gridCol>
                <a:gridCol w="1105716">
                  <a:extLst>
                    <a:ext uri="{9D8B030D-6E8A-4147-A177-3AD203B41FA5}">
                      <a16:colId xmlns:a16="http://schemas.microsoft.com/office/drawing/2014/main" val="20001"/>
                    </a:ext>
                  </a:extLst>
                </a:gridCol>
                <a:gridCol w="2593051">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membrane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Thin layer around a cell controlling the substances passing in and out</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wall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Surrounds the cell, provides strength</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Chloroplast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Contains chlorophyll, for photosynthesis</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Cytoplasm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Material inside a cell where most chemical reactions take place</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Nucleus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Contains genetic material, DNA</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Vacuole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Space filled with cell sap in the cytoplasm</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Mitochondria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Site of aerobic respiration</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Ribosome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Site of protein synthesis</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Plasmid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lang="en-GB" sz="1400" dirty="0" smtClean="0">
                          <a:effectLst/>
                          <a:latin typeface="Arial" panose="020B0604020202020204" pitchFamily="34" charset="0"/>
                          <a:ea typeface="Times New Roman" panose="02020603050405020304" pitchFamily="18" charset="0"/>
                          <a:cs typeface="Times New Roman" panose="02020603050405020304" pitchFamily="18" charset="0"/>
                        </a:rPr>
                        <a:t>Small ring of DNA found in bacterial cells</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4531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pic>
        <p:nvPicPr>
          <p:cNvPr id="35" name="Picture 34"/>
          <p:cNvPicPr>
            <a:picLocks noChangeAspect="1"/>
          </p:cNvPicPr>
          <p:nvPr/>
        </p:nvPicPr>
        <p:blipFill rotWithShape="1">
          <a:blip r:embed="rId2"/>
          <a:srcRect r="48670"/>
          <a:stretch/>
        </p:blipFill>
        <p:spPr>
          <a:xfrm>
            <a:off x="4183943" y="364175"/>
            <a:ext cx="4550153" cy="6133108"/>
          </a:xfrm>
          <a:prstGeom prst="rect">
            <a:avLst/>
          </a:prstGeom>
        </p:spPr>
      </p:pic>
      <p:pic>
        <p:nvPicPr>
          <p:cNvPr id="5" name="Picture 4"/>
          <p:cNvPicPr>
            <a:picLocks noChangeAspect="1"/>
          </p:cNvPicPr>
          <p:nvPr/>
        </p:nvPicPr>
        <p:blipFill rotWithShape="1">
          <a:blip r:embed="rId2"/>
          <a:srcRect l="54548"/>
          <a:stretch/>
        </p:blipFill>
        <p:spPr>
          <a:xfrm>
            <a:off x="151855" y="546447"/>
            <a:ext cx="4029048" cy="6133108"/>
          </a:xfrm>
          <a:prstGeom prst="rect">
            <a:avLst/>
          </a:prstGeom>
        </p:spPr>
      </p:pic>
    </p:spTree>
    <p:extLst>
      <p:ext uri="{BB962C8B-B14F-4D97-AF65-F5344CB8AC3E}">
        <p14:creationId xmlns:p14="http://schemas.microsoft.com/office/powerpoint/2010/main" val="1682488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a:t>
            </a:r>
            <a:endParaRPr lang="en-GB" sz="2400" b="1" kern="0" dirty="0">
              <a:solidFill>
                <a:srgbClr val="F79646"/>
              </a:solidFill>
            </a:endParaRPr>
          </a:p>
        </p:txBody>
      </p: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1713329" y="1491917"/>
            <a:ext cx="5974849" cy="3368390"/>
          </a:xfrm>
          <a:prstGeom prst="rect">
            <a:avLst/>
          </a:prstGeom>
          <a:noFill/>
        </p:spPr>
      </p:pic>
    </p:spTree>
    <p:extLst>
      <p:ext uri="{BB962C8B-B14F-4D97-AF65-F5344CB8AC3E}">
        <p14:creationId xmlns:p14="http://schemas.microsoft.com/office/powerpoint/2010/main" val="339880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pic>
        <p:nvPicPr>
          <p:cNvPr id="2" name="Picture 1"/>
          <p:cNvPicPr>
            <a:picLocks noChangeAspect="1"/>
          </p:cNvPicPr>
          <p:nvPr/>
        </p:nvPicPr>
        <p:blipFill>
          <a:blip r:embed="rId2"/>
          <a:stretch>
            <a:fillRect/>
          </a:stretch>
        </p:blipFill>
        <p:spPr>
          <a:xfrm>
            <a:off x="475133" y="816637"/>
            <a:ext cx="8193734" cy="5224725"/>
          </a:xfrm>
          <a:prstGeom prst="rect">
            <a:avLst/>
          </a:prstGeom>
        </p:spPr>
      </p:pic>
    </p:spTree>
    <p:extLst>
      <p:ext uri="{BB962C8B-B14F-4D97-AF65-F5344CB8AC3E}">
        <p14:creationId xmlns:p14="http://schemas.microsoft.com/office/powerpoint/2010/main" val="928320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graphicFrame>
        <p:nvGraphicFramePr>
          <p:cNvPr id="6" name="Table 5"/>
          <p:cNvGraphicFramePr>
            <a:graphicFrameLocks noGrp="1"/>
          </p:cNvGraphicFramePr>
          <p:nvPr>
            <p:extLst/>
          </p:nvPr>
        </p:nvGraphicFramePr>
        <p:xfrm>
          <a:off x="1819911" y="779661"/>
          <a:ext cx="5914767" cy="5758008"/>
        </p:xfrm>
        <a:graphic>
          <a:graphicData uri="http://schemas.openxmlformats.org/drawingml/2006/table">
            <a:tbl>
              <a:tblPr firstRow="1" firstCol="1" bandRow="1"/>
              <a:tblGrid>
                <a:gridCol w="2216000">
                  <a:extLst>
                    <a:ext uri="{9D8B030D-6E8A-4147-A177-3AD203B41FA5}">
                      <a16:colId xmlns:a16="http://schemas.microsoft.com/office/drawing/2014/main" val="20000"/>
                    </a:ext>
                  </a:extLst>
                </a:gridCol>
                <a:gridCol w="1105716">
                  <a:extLst>
                    <a:ext uri="{9D8B030D-6E8A-4147-A177-3AD203B41FA5}">
                      <a16:colId xmlns:a16="http://schemas.microsoft.com/office/drawing/2014/main" val="20001"/>
                    </a:ext>
                  </a:extLst>
                </a:gridCol>
                <a:gridCol w="2593051">
                  <a:extLst>
                    <a:ext uri="{9D8B030D-6E8A-4147-A177-3AD203B41FA5}">
                      <a16:colId xmlns:a16="http://schemas.microsoft.com/office/drawing/2014/main" val="20002"/>
                    </a:ext>
                  </a:extLst>
                </a:gridCol>
              </a:tblGrid>
              <a:tr h="916804">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Thermistor</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6">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0"/>
                        </a:spcAft>
                      </a:pPr>
                      <a:r>
                        <a:rPr lang="en-GB" sz="1800" kern="1200" dirty="0" smtClean="0">
                          <a:solidFill>
                            <a:schemeClr val="tx1"/>
                          </a:solidFill>
                          <a:effectLst/>
                          <a:latin typeface="+mn-lt"/>
                          <a:ea typeface="+mn-ea"/>
                          <a:cs typeface="+mn-cs"/>
                        </a:rPr>
                        <a:t>Component; resistance decreases as temperature increases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6804">
                <a:tc>
                  <a:txBody>
                    <a:bodyPr/>
                    <a:lstStyle/>
                    <a:p>
                      <a:pPr algn="ctr">
                        <a:lnSpc>
                          <a:spcPct val="107000"/>
                        </a:lnSpc>
                        <a:spcAft>
                          <a:spcPts val="0"/>
                        </a:spcAft>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LDR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800" kern="1200" dirty="0" smtClean="0">
                          <a:solidFill>
                            <a:schemeClr val="tx1"/>
                          </a:solidFill>
                          <a:effectLst/>
                          <a:latin typeface="+mn-lt"/>
                          <a:ea typeface="+mn-ea"/>
                          <a:cs typeface="+mn-cs"/>
                        </a:rPr>
                        <a:t>Component; resistance decreases as intensity of light increases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6804">
                <a:tc>
                  <a:txBody>
                    <a:bodyPr/>
                    <a:lstStyle/>
                    <a:p>
                      <a:pPr algn="ctr">
                        <a:lnSpc>
                          <a:spcPct val="107000"/>
                        </a:lnSpc>
                        <a:spcAft>
                          <a:spcPts val="0"/>
                        </a:spcAft>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Voltmeter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800" kern="1200" dirty="0" smtClean="0">
                          <a:solidFill>
                            <a:schemeClr val="tx1"/>
                          </a:solidFill>
                          <a:effectLst/>
                          <a:latin typeface="+mn-lt"/>
                          <a:ea typeface="+mn-ea"/>
                          <a:cs typeface="+mn-cs"/>
                        </a:rPr>
                        <a:t>Placed in parallel; measures the potential difference across a component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16804">
                <a:tc>
                  <a:txBody>
                    <a:bodyPr/>
                    <a:lstStyle/>
                    <a:p>
                      <a:pPr algn="ctr">
                        <a:lnSpc>
                          <a:spcPct val="107000"/>
                        </a:lnSpc>
                        <a:spcAft>
                          <a:spcPts val="0"/>
                        </a:spcAft>
                      </a:pPr>
                      <a:r>
                        <a:rPr lang="en-GB" sz="2400">
                          <a:effectLst/>
                          <a:latin typeface="Arial" panose="020B0604020202020204" pitchFamily="34" charset="0"/>
                          <a:ea typeface="Times New Roman" panose="02020603050405020304" pitchFamily="18" charset="0"/>
                          <a:cs typeface="Times New Roman" panose="02020603050405020304" pitchFamily="18" charset="0"/>
                        </a:rPr>
                        <a:t>Ammeter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800" kern="1200" dirty="0" smtClean="0">
                          <a:solidFill>
                            <a:schemeClr val="tx1"/>
                          </a:solidFill>
                          <a:effectLst/>
                          <a:latin typeface="+mn-lt"/>
                          <a:ea typeface="+mn-ea"/>
                          <a:cs typeface="+mn-cs"/>
                        </a:rPr>
                        <a:t>Placed in series; measures the current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6804">
                <a:tc>
                  <a:txBody>
                    <a:bodyPr/>
                    <a:lstStyle/>
                    <a:p>
                      <a:pPr algn="ctr">
                        <a:lnSpc>
                          <a:spcPct val="107000"/>
                        </a:lnSpc>
                        <a:spcAft>
                          <a:spcPts val="0"/>
                        </a:spcAft>
                      </a:pPr>
                      <a:r>
                        <a:rPr lang="en-GB" sz="2400">
                          <a:effectLst/>
                          <a:latin typeface="Arial" panose="020B0604020202020204" pitchFamily="34" charset="0"/>
                          <a:ea typeface="Times New Roman" panose="02020603050405020304" pitchFamily="18" charset="0"/>
                          <a:cs typeface="Times New Roman" panose="02020603050405020304" pitchFamily="18" charset="0"/>
                        </a:rPr>
                        <a:t>Bulb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800" kern="1200" dirty="0" smtClean="0">
                          <a:solidFill>
                            <a:schemeClr val="tx1"/>
                          </a:solidFill>
                          <a:effectLst/>
                          <a:latin typeface="+mn-lt"/>
                          <a:ea typeface="+mn-ea"/>
                          <a:cs typeface="+mn-cs"/>
                        </a:rPr>
                        <a:t>Emits light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16804">
                <a:tc>
                  <a:txBody>
                    <a:bodyPr/>
                    <a:lstStyle/>
                    <a:p>
                      <a:pPr algn="ctr">
                        <a:lnSpc>
                          <a:spcPct val="107000"/>
                        </a:lnSpc>
                        <a:spcAft>
                          <a:spcPts val="0"/>
                        </a:spcAft>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Cell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800" kern="1200" dirty="0" smtClean="0">
                          <a:solidFill>
                            <a:schemeClr val="tx1"/>
                          </a:solidFill>
                          <a:effectLst/>
                          <a:latin typeface="+mn-lt"/>
                          <a:ea typeface="+mn-ea"/>
                          <a:cs typeface="+mn-cs"/>
                        </a:rPr>
                        <a:t>Converts chemical energy into electrical energy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54730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a:t>
            </a:r>
            <a:r>
              <a:rPr lang="en-GB" sz="900" dirty="0" smtClean="0">
                <a:solidFill>
                  <a:schemeClr val="bg1">
                    <a:lumMod val="85000"/>
                  </a:schemeClr>
                </a:solidFill>
              </a:rPr>
              <a:t>XL </a:t>
            </a:r>
            <a:r>
              <a:rPr lang="en-GB" sz="900" dirty="0">
                <a:solidFill>
                  <a:schemeClr val="bg1">
                    <a:lumMod val="85000"/>
                  </a:schemeClr>
                </a:solidFill>
              </a:rPr>
              <a:t>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4"/>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a:t>
            </a:r>
            <a:r>
              <a:rPr lang="en-GB" sz="1600" dirty="0" smtClean="0"/>
              <a:t>2017</a:t>
            </a:r>
            <a:endParaRPr lang="en-GB" sz="1600" dirty="0"/>
          </a:p>
        </p:txBody>
      </p:sp>
      <p:sp>
        <p:nvSpPr>
          <p:cNvPr id="8" name="TextBox 7"/>
          <p:cNvSpPr txBox="1"/>
          <p:nvPr/>
        </p:nvSpPr>
        <p:spPr>
          <a:xfrm>
            <a:off x="233952" y="881336"/>
            <a:ext cx="8496943" cy="4065728"/>
          </a:xfrm>
          <a:prstGeom prst="rect">
            <a:avLst/>
          </a:prstGeom>
          <a:noFill/>
        </p:spPr>
        <p:txBody>
          <a:bodyPr wrap="square" rtlCol="0">
            <a:spAutoFit/>
          </a:bodyPr>
          <a:lstStyle/>
          <a:p>
            <a:pPr algn="ctr">
              <a:lnSpc>
                <a:spcPct val="115000"/>
              </a:lnSpc>
              <a:spcAft>
                <a:spcPts val="0"/>
              </a:spcAft>
            </a:pPr>
            <a:r>
              <a:rPr lang="en-GB" sz="7200" b="1" dirty="0" err="1" smtClean="0"/>
              <a:t>PiXL</a:t>
            </a:r>
            <a:r>
              <a:rPr lang="en-GB" sz="7200" b="1" dirty="0" smtClean="0"/>
              <a:t> </a:t>
            </a:r>
            <a:r>
              <a:rPr lang="en-GB" sz="7200" b="1" dirty="0" err="1" smtClean="0"/>
              <a:t>GetIT</a:t>
            </a:r>
            <a:r>
              <a:rPr lang="en-GB" sz="7200" b="1" dirty="0" smtClean="0"/>
              <a:t>!</a:t>
            </a:r>
            <a:endParaRPr lang="en-GB" sz="7200" b="1" dirty="0"/>
          </a:p>
          <a:p>
            <a:pPr algn="ctr">
              <a:lnSpc>
                <a:spcPct val="115000"/>
              </a:lnSpc>
              <a:spcAft>
                <a:spcPts val="0"/>
              </a:spcAft>
            </a:pPr>
            <a:r>
              <a:rPr lang="en-GB" sz="3600" b="1" dirty="0" smtClean="0">
                <a:latin typeface="Arial" panose="020B0604020202020204" pitchFamily="34" charset="0"/>
                <a:ea typeface="Calibri" panose="020F0502020204030204" pitchFamily="34" charset="0"/>
                <a:cs typeface="Times New Roman" panose="02020603050405020304" pitchFamily="18" charset="0"/>
              </a:rPr>
              <a:t>GCSE Physics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smtClean="0">
                <a:solidFill>
                  <a:schemeClr val="accent2"/>
                </a:solidFill>
              </a:rPr>
              <a:t>Topic – Energy</a:t>
            </a:r>
            <a:endParaRPr lang="en-GB" sz="4400" b="1" dirty="0">
              <a:solidFill>
                <a:schemeClr val="accent2"/>
              </a:solidFill>
            </a:endParaRPr>
          </a:p>
          <a:p>
            <a:pPr algn="ctr"/>
            <a:r>
              <a:rPr lang="en-GB" dirty="0"/>
              <a:t>  </a:t>
            </a:r>
          </a:p>
          <a:p>
            <a:pPr algn="ctr"/>
            <a:r>
              <a:rPr lang="en-GB" dirty="0"/>
              <a:t> </a:t>
            </a:r>
          </a:p>
          <a:p>
            <a:pPr algn="ctr"/>
            <a:endParaRPr lang="en-GB" dirty="0"/>
          </a:p>
        </p:txBody>
      </p:sp>
      <p:pic>
        <p:nvPicPr>
          <p:cNvPr id="9" name="374f7cfc-9279-43ad-9851-155d90395642" descr="image0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71249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err="1">
                <a:solidFill>
                  <a:srgbClr val="F79646"/>
                </a:solidFill>
              </a:rPr>
              <a:t>GetIT</a:t>
            </a:r>
            <a:r>
              <a:rPr lang="en-US" sz="2400" b="1" kern="0" dirty="0">
                <a:solidFill>
                  <a:srgbClr val="F79646"/>
                </a:solidFill>
              </a:rPr>
              <a:t> – </a:t>
            </a:r>
            <a:r>
              <a:rPr lang="en-US" sz="2400" b="1" kern="0" dirty="0" smtClean="0">
                <a:solidFill>
                  <a:srgbClr val="F79646"/>
                </a:solidFill>
              </a:rPr>
              <a:t>Energy</a:t>
            </a:r>
            <a:endParaRPr lang="en-GB" sz="2400" b="1" kern="0" dirty="0">
              <a:solidFill>
                <a:srgbClr val="F79646"/>
              </a:solidFill>
            </a:endParaRPr>
          </a:p>
        </p:txBody>
      </p:sp>
      <p:sp>
        <p:nvSpPr>
          <p:cNvPr id="5" name="TextBox 4"/>
          <p:cNvSpPr txBox="1"/>
          <p:nvPr/>
        </p:nvSpPr>
        <p:spPr>
          <a:xfrm>
            <a:off x="353529" y="1093041"/>
            <a:ext cx="8496944" cy="3985706"/>
          </a:xfrm>
          <a:prstGeom prst="rect">
            <a:avLst/>
          </a:prstGeom>
          <a:noFill/>
        </p:spPr>
        <p:txBody>
          <a:bodyPr wrap="square" rtlCol="0">
            <a:spAutoFit/>
          </a:bodyPr>
          <a:lstStyle/>
          <a:p>
            <a:r>
              <a:rPr lang="en-GB" sz="2200" b="1" dirty="0" smtClean="0"/>
              <a:t>Energy</a:t>
            </a:r>
            <a:r>
              <a:rPr lang="en-GB" sz="2200" b="1" dirty="0" smtClean="0">
                <a:solidFill>
                  <a:schemeClr val="accent6">
                    <a:lumMod val="75000"/>
                  </a:schemeClr>
                </a:solidFill>
              </a:rPr>
              <a:t> cannot</a:t>
            </a:r>
            <a:r>
              <a:rPr lang="en-GB" sz="2200" b="1" dirty="0" smtClean="0"/>
              <a:t> be </a:t>
            </a:r>
            <a:r>
              <a:rPr lang="en-GB" sz="2200" b="1" dirty="0" smtClean="0">
                <a:solidFill>
                  <a:schemeClr val="accent6">
                    <a:lumMod val="75000"/>
                  </a:schemeClr>
                </a:solidFill>
              </a:rPr>
              <a:t>created or destroyed</a:t>
            </a:r>
            <a:r>
              <a:rPr lang="en-GB" sz="2200" b="1" dirty="0" smtClean="0"/>
              <a:t>; energy </a:t>
            </a:r>
            <a:r>
              <a:rPr lang="en-GB" sz="2200" b="1" dirty="0"/>
              <a:t>is </a:t>
            </a:r>
            <a:r>
              <a:rPr lang="en-GB" sz="2200" b="1" dirty="0" smtClean="0">
                <a:solidFill>
                  <a:schemeClr val="accent6">
                    <a:lumMod val="75000"/>
                  </a:schemeClr>
                </a:solidFill>
              </a:rPr>
              <a:t>conserved</a:t>
            </a:r>
            <a:r>
              <a:rPr lang="en-GB" sz="2200" b="1" dirty="0" smtClean="0"/>
              <a:t>. The unit for energy is </a:t>
            </a:r>
            <a:r>
              <a:rPr lang="en-GB" sz="2200" b="1" dirty="0" smtClean="0">
                <a:solidFill>
                  <a:schemeClr val="accent6">
                    <a:lumMod val="75000"/>
                  </a:schemeClr>
                </a:solidFill>
              </a:rPr>
              <a:t>joules</a:t>
            </a:r>
            <a:r>
              <a:rPr lang="en-GB" sz="2200" b="1" dirty="0" smtClean="0"/>
              <a:t>.</a:t>
            </a:r>
          </a:p>
          <a:p>
            <a:endParaRPr lang="en-GB" sz="2200" b="1" dirty="0"/>
          </a:p>
          <a:p>
            <a:r>
              <a:rPr lang="en-GB" sz="2200" b="1" dirty="0" smtClean="0"/>
              <a:t>Energy can be: </a:t>
            </a:r>
          </a:p>
          <a:p>
            <a:pPr marL="342900" indent="-342900">
              <a:lnSpc>
                <a:spcPct val="150000"/>
              </a:lnSpc>
              <a:buFont typeface="Arial" panose="020B0604020202020204" pitchFamily="34" charset="0"/>
              <a:buChar char="•"/>
            </a:pPr>
            <a:r>
              <a:rPr lang="en-GB" sz="2200" b="1" dirty="0" smtClean="0">
                <a:solidFill>
                  <a:schemeClr val="accent6">
                    <a:lumMod val="75000"/>
                  </a:schemeClr>
                </a:solidFill>
              </a:rPr>
              <a:t>stored </a:t>
            </a:r>
          </a:p>
          <a:p>
            <a:pPr marL="342900" indent="-342900">
              <a:lnSpc>
                <a:spcPct val="150000"/>
              </a:lnSpc>
              <a:buFont typeface="Arial" panose="020B0604020202020204" pitchFamily="34" charset="0"/>
              <a:buChar char="•"/>
            </a:pPr>
            <a:r>
              <a:rPr lang="en-GB" sz="2200" b="1" dirty="0" smtClean="0">
                <a:solidFill>
                  <a:schemeClr val="accent6">
                    <a:lumMod val="75000"/>
                  </a:schemeClr>
                </a:solidFill>
              </a:rPr>
              <a:t>transferred </a:t>
            </a:r>
          </a:p>
          <a:p>
            <a:pPr marL="342900" indent="-342900">
              <a:lnSpc>
                <a:spcPct val="150000"/>
              </a:lnSpc>
              <a:buFont typeface="Arial" panose="020B0604020202020204" pitchFamily="34" charset="0"/>
              <a:buChar char="•"/>
            </a:pPr>
            <a:r>
              <a:rPr lang="en-GB" sz="2200" b="1" dirty="0" smtClean="0">
                <a:solidFill>
                  <a:schemeClr val="accent6">
                    <a:lumMod val="75000"/>
                  </a:schemeClr>
                </a:solidFill>
              </a:rPr>
              <a:t>dissipated</a:t>
            </a:r>
            <a:endParaRPr lang="en-GB" sz="2200" b="1" dirty="0">
              <a:solidFill>
                <a:schemeClr val="accent6">
                  <a:lumMod val="75000"/>
                </a:schemeClr>
              </a:solidFill>
            </a:endParaRPr>
          </a:p>
          <a:p>
            <a:r>
              <a:rPr lang="en-GB" sz="2200" b="1" dirty="0" smtClean="0"/>
              <a:t>We can calculate how </a:t>
            </a:r>
            <a:r>
              <a:rPr lang="en-GB" sz="2200" b="1" dirty="0" smtClean="0">
                <a:solidFill>
                  <a:schemeClr val="accent6">
                    <a:lumMod val="75000"/>
                  </a:schemeClr>
                </a:solidFill>
              </a:rPr>
              <a:t>efficient</a:t>
            </a:r>
            <a:r>
              <a:rPr lang="en-GB" sz="2200" b="1" dirty="0" smtClean="0"/>
              <a:t> an energy transfer is using this equation:</a:t>
            </a:r>
          </a:p>
          <a:p>
            <a:endParaRPr lang="en-GB" sz="2200" b="1" dirty="0">
              <a:solidFill>
                <a:schemeClr val="accent6">
                  <a:lumMod val="75000"/>
                </a:schemeClr>
              </a:solidFill>
            </a:endParaRPr>
          </a:p>
          <a:p>
            <a:endParaRPr lang="en-GB" sz="2200" b="1" dirty="0"/>
          </a:p>
        </p:txBody>
      </p:sp>
      <p:pic>
        <p:nvPicPr>
          <p:cNvPr id="8" name="Picture 7"/>
          <p:cNvPicPr>
            <a:picLocks noChangeAspect="1"/>
          </p:cNvPicPr>
          <p:nvPr/>
        </p:nvPicPr>
        <p:blipFill>
          <a:blip r:embed="rId2"/>
          <a:stretch>
            <a:fillRect/>
          </a:stretch>
        </p:blipFill>
        <p:spPr>
          <a:xfrm>
            <a:off x="6317790" y="4495788"/>
            <a:ext cx="2053834" cy="1788478"/>
          </a:xfrm>
          <a:prstGeom prst="rect">
            <a:avLst/>
          </a:prstGeom>
        </p:spPr>
      </p:pic>
      <p:pic>
        <p:nvPicPr>
          <p:cNvPr id="9" name="Picture 8">
            <a:extLst>
              <a:ext uri="{FF2B5EF4-FFF2-40B4-BE49-F238E27FC236}">
                <a16:creationId xmlns:a16="http://schemas.microsoft.com/office/drawing/2014/main" id="{940BBDF7-7CCA-4619-A708-1A8B80ADFC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901" y="1827258"/>
            <a:ext cx="1115616" cy="557808"/>
          </a:xfrm>
          <a:prstGeom prst="rect">
            <a:avLst/>
          </a:prstGeom>
        </p:spPr>
      </p:pic>
      <p:sp>
        <p:nvSpPr>
          <p:cNvPr id="11" name="Rectangle 10"/>
          <p:cNvSpPr/>
          <p:nvPr/>
        </p:nvSpPr>
        <p:spPr>
          <a:xfrm>
            <a:off x="2042047" y="4624476"/>
            <a:ext cx="3794823" cy="707886"/>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GB" sz="2000" dirty="0"/>
              <a:t>Efficiency = </a:t>
            </a:r>
            <a:r>
              <a:rPr lang="en-GB" sz="2000" u="sng" dirty="0"/>
              <a:t>useful </a:t>
            </a:r>
            <a:r>
              <a:rPr lang="en-GB" sz="2000" u="sng" dirty="0" smtClean="0"/>
              <a:t>output energy</a:t>
            </a:r>
            <a:endParaRPr lang="en-GB" sz="2000" u="sng" dirty="0"/>
          </a:p>
          <a:p>
            <a:r>
              <a:rPr lang="en-GB" sz="2000" dirty="0"/>
              <a:t>                        total </a:t>
            </a:r>
            <a:r>
              <a:rPr lang="en-GB" sz="2000" dirty="0" smtClean="0"/>
              <a:t>input energy </a:t>
            </a:r>
            <a:endParaRPr lang="en-GB" sz="2000" dirty="0"/>
          </a:p>
        </p:txBody>
      </p:sp>
      <p:grpSp>
        <p:nvGrpSpPr>
          <p:cNvPr id="12" name="Group 985">
            <a:extLst>
              <a:ext uri="{FF2B5EF4-FFF2-40B4-BE49-F238E27FC236}">
                <a16:creationId xmlns:a16="http://schemas.microsoft.com/office/drawing/2014/main" id="{A6F95B9C-F200-4AA6-BDDA-0449445BBDA0}"/>
              </a:ext>
            </a:extLst>
          </p:cNvPr>
          <p:cNvGrpSpPr>
            <a:grpSpLocks/>
          </p:cNvGrpSpPr>
          <p:nvPr/>
        </p:nvGrpSpPr>
        <p:grpSpPr bwMode="auto">
          <a:xfrm>
            <a:off x="4099357" y="2539729"/>
            <a:ext cx="2111106" cy="1290935"/>
            <a:chOff x="2160" y="1260"/>
            <a:chExt cx="7560" cy="4680"/>
          </a:xfrm>
        </p:grpSpPr>
        <p:sp>
          <p:nvSpPr>
            <p:cNvPr id="13" name="Line 136">
              <a:extLst>
                <a:ext uri="{FF2B5EF4-FFF2-40B4-BE49-F238E27FC236}">
                  <a16:creationId xmlns:a16="http://schemas.microsoft.com/office/drawing/2014/main" id="{43956040-C4D1-46F5-A504-47AC22BBF382}"/>
                </a:ext>
              </a:extLst>
            </p:cNvPr>
            <p:cNvSpPr>
              <a:spLocks noChangeShapeType="1"/>
            </p:cNvSpPr>
            <p:nvPr/>
          </p:nvSpPr>
          <p:spPr bwMode="auto">
            <a:xfrm>
              <a:off x="2160" y="1260"/>
              <a:ext cx="73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37">
              <a:extLst>
                <a:ext uri="{FF2B5EF4-FFF2-40B4-BE49-F238E27FC236}">
                  <a16:creationId xmlns:a16="http://schemas.microsoft.com/office/drawing/2014/main" id="{2A611584-8201-4D47-B08F-66B0C151940F}"/>
                </a:ext>
              </a:extLst>
            </p:cNvPr>
            <p:cNvSpPr>
              <a:spLocks noChangeShapeType="1"/>
            </p:cNvSpPr>
            <p:nvPr/>
          </p:nvSpPr>
          <p:spPr bwMode="auto">
            <a:xfrm>
              <a:off x="2160" y="1440"/>
              <a:ext cx="73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8">
              <a:extLst>
                <a:ext uri="{FF2B5EF4-FFF2-40B4-BE49-F238E27FC236}">
                  <a16:creationId xmlns:a16="http://schemas.microsoft.com/office/drawing/2014/main" id="{3A15B426-782A-44EF-AF91-AE4BE90A9F5F}"/>
                </a:ext>
              </a:extLst>
            </p:cNvPr>
            <p:cNvSpPr>
              <a:spLocks noChangeShapeType="1"/>
            </p:cNvSpPr>
            <p:nvPr/>
          </p:nvSpPr>
          <p:spPr bwMode="auto">
            <a:xfrm>
              <a:off x="2160" y="1620"/>
              <a:ext cx="73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39">
              <a:extLst>
                <a:ext uri="{FF2B5EF4-FFF2-40B4-BE49-F238E27FC236}">
                  <a16:creationId xmlns:a16="http://schemas.microsoft.com/office/drawing/2014/main" id="{E1B35949-7CB2-442F-A7C2-484B1D2E3281}"/>
                </a:ext>
              </a:extLst>
            </p:cNvPr>
            <p:cNvSpPr>
              <a:spLocks noChangeShapeType="1"/>
            </p:cNvSpPr>
            <p:nvPr/>
          </p:nvSpPr>
          <p:spPr bwMode="auto">
            <a:xfrm>
              <a:off x="2160" y="1800"/>
              <a:ext cx="73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40">
              <a:extLst>
                <a:ext uri="{FF2B5EF4-FFF2-40B4-BE49-F238E27FC236}">
                  <a16:creationId xmlns:a16="http://schemas.microsoft.com/office/drawing/2014/main" id="{296251D7-6068-4654-A678-CCB60F3F3FBA}"/>
                </a:ext>
              </a:extLst>
            </p:cNvPr>
            <p:cNvSpPr>
              <a:spLocks noChangeShapeType="1"/>
            </p:cNvSpPr>
            <p:nvPr/>
          </p:nvSpPr>
          <p:spPr bwMode="auto">
            <a:xfrm>
              <a:off x="2160" y="1980"/>
              <a:ext cx="73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41">
              <a:extLst>
                <a:ext uri="{FF2B5EF4-FFF2-40B4-BE49-F238E27FC236}">
                  <a16:creationId xmlns:a16="http://schemas.microsoft.com/office/drawing/2014/main" id="{68B67588-CC8B-41CB-B325-667D455652B3}"/>
                </a:ext>
              </a:extLst>
            </p:cNvPr>
            <p:cNvSpPr>
              <a:spLocks noChangeShapeType="1"/>
            </p:cNvSpPr>
            <p:nvPr/>
          </p:nvSpPr>
          <p:spPr bwMode="auto">
            <a:xfrm>
              <a:off x="2160" y="2160"/>
              <a:ext cx="738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42">
              <a:extLst>
                <a:ext uri="{FF2B5EF4-FFF2-40B4-BE49-F238E27FC236}">
                  <a16:creationId xmlns:a16="http://schemas.microsoft.com/office/drawing/2014/main" id="{754ACEFA-2205-46FD-9ED8-E9D441CE0E72}"/>
                </a:ext>
              </a:extLst>
            </p:cNvPr>
            <p:cNvSpPr>
              <a:spLocks noChangeShapeType="1"/>
            </p:cNvSpPr>
            <p:nvPr/>
          </p:nvSpPr>
          <p:spPr bwMode="auto">
            <a:xfrm>
              <a:off x="2160" y="2340"/>
              <a:ext cx="55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43">
              <a:extLst>
                <a:ext uri="{FF2B5EF4-FFF2-40B4-BE49-F238E27FC236}">
                  <a16:creationId xmlns:a16="http://schemas.microsoft.com/office/drawing/2014/main" id="{C0384469-0D6D-4818-9990-74C89B2F3176}"/>
                </a:ext>
              </a:extLst>
            </p:cNvPr>
            <p:cNvSpPr>
              <a:spLocks noChangeShapeType="1"/>
            </p:cNvSpPr>
            <p:nvPr/>
          </p:nvSpPr>
          <p:spPr bwMode="auto">
            <a:xfrm>
              <a:off x="216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44">
              <a:extLst>
                <a:ext uri="{FF2B5EF4-FFF2-40B4-BE49-F238E27FC236}">
                  <a16:creationId xmlns:a16="http://schemas.microsoft.com/office/drawing/2014/main" id="{7680249D-C421-491E-BDA7-8CF805D0F670}"/>
                </a:ext>
              </a:extLst>
            </p:cNvPr>
            <p:cNvSpPr>
              <a:spLocks noChangeShapeType="1"/>
            </p:cNvSpPr>
            <p:nvPr/>
          </p:nvSpPr>
          <p:spPr bwMode="auto">
            <a:xfrm>
              <a:off x="234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45">
              <a:extLst>
                <a:ext uri="{FF2B5EF4-FFF2-40B4-BE49-F238E27FC236}">
                  <a16:creationId xmlns:a16="http://schemas.microsoft.com/office/drawing/2014/main" id="{9E3A9205-6102-4EFA-9EC2-DEDB2AE64A8E}"/>
                </a:ext>
              </a:extLst>
            </p:cNvPr>
            <p:cNvSpPr>
              <a:spLocks noChangeShapeType="1"/>
            </p:cNvSpPr>
            <p:nvPr/>
          </p:nvSpPr>
          <p:spPr bwMode="auto">
            <a:xfrm>
              <a:off x="252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46">
              <a:extLst>
                <a:ext uri="{FF2B5EF4-FFF2-40B4-BE49-F238E27FC236}">
                  <a16:creationId xmlns:a16="http://schemas.microsoft.com/office/drawing/2014/main" id="{79EFFAD8-1CE6-4DE2-A25D-9F5F7ECC56DD}"/>
                </a:ext>
              </a:extLst>
            </p:cNvPr>
            <p:cNvSpPr>
              <a:spLocks noChangeShapeType="1"/>
            </p:cNvSpPr>
            <p:nvPr/>
          </p:nvSpPr>
          <p:spPr bwMode="auto">
            <a:xfrm>
              <a:off x="270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7">
              <a:extLst>
                <a:ext uri="{FF2B5EF4-FFF2-40B4-BE49-F238E27FC236}">
                  <a16:creationId xmlns:a16="http://schemas.microsoft.com/office/drawing/2014/main" id="{5CCE8BD3-703C-4AEB-A711-9BD695BBA8A2}"/>
                </a:ext>
              </a:extLst>
            </p:cNvPr>
            <p:cNvSpPr>
              <a:spLocks noChangeShapeType="1"/>
            </p:cNvSpPr>
            <p:nvPr/>
          </p:nvSpPr>
          <p:spPr bwMode="auto">
            <a:xfrm>
              <a:off x="288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48">
              <a:extLst>
                <a:ext uri="{FF2B5EF4-FFF2-40B4-BE49-F238E27FC236}">
                  <a16:creationId xmlns:a16="http://schemas.microsoft.com/office/drawing/2014/main" id="{052D7210-D717-4BCD-9E9F-C59DFF5E5C83}"/>
                </a:ext>
              </a:extLst>
            </p:cNvPr>
            <p:cNvSpPr>
              <a:spLocks noChangeShapeType="1"/>
            </p:cNvSpPr>
            <p:nvPr/>
          </p:nvSpPr>
          <p:spPr bwMode="auto">
            <a:xfrm>
              <a:off x="306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9">
              <a:extLst>
                <a:ext uri="{FF2B5EF4-FFF2-40B4-BE49-F238E27FC236}">
                  <a16:creationId xmlns:a16="http://schemas.microsoft.com/office/drawing/2014/main" id="{4B321CCA-A6E9-45CB-9182-3C53FD3B9650}"/>
                </a:ext>
              </a:extLst>
            </p:cNvPr>
            <p:cNvSpPr>
              <a:spLocks noChangeShapeType="1"/>
            </p:cNvSpPr>
            <p:nvPr/>
          </p:nvSpPr>
          <p:spPr bwMode="auto">
            <a:xfrm>
              <a:off x="324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50">
              <a:extLst>
                <a:ext uri="{FF2B5EF4-FFF2-40B4-BE49-F238E27FC236}">
                  <a16:creationId xmlns:a16="http://schemas.microsoft.com/office/drawing/2014/main" id="{A7C8E75C-D3D6-4246-841B-BE555ACBA083}"/>
                </a:ext>
              </a:extLst>
            </p:cNvPr>
            <p:cNvSpPr>
              <a:spLocks noChangeShapeType="1"/>
            </p:cNvSpPr>
            <p:nvPr/>
          </p:nvSpPr>
          <p:spPr bwMode="auto">
            <a:xfrm>
              <a:off x="342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51">
              <a:extLst>
                <a:ext uri="{FF2B5EF4-FFF2-40B4-BE49-F238E27FC236}">
                  <a16:creationId xmlns:a16="http://schemas.microsoft.com/office/drawing/2014/main" id="{AB4F389A-089E-4883-B896-02BE9658DE71}"/>
                </a:ext>
              </a:extLst>
            </p:cNvPr>
            <p:cNvSpPr>
              <a:spLocks noChangeShapeType="1"/>
            </p:cNvSpPr>
            <p:nvPr/>
          </p:nvSpPr>
          <p:spPr bwMode="auto">
            <a:xfrm>
              <a:off x="360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52">
              <a:extLst>
                <a:ext uri="{FF2B5EF4-FFF2-40B4-BE49-F238E27FC236}">
                  <a16:creationId xmlns:a16="http://schemas.microsoft.com/office/drawing/2014/main" id="{1D0342AA-60C0-485F-BA16-99AC1114508B}"/>
                </a:ext>
              </a:extLst>
            </p:cNvPr>
            <p:cNvSpPr>
              <a:spLocks noChangeShapeType="1"/>
            </p:cNvSpPr>
            <p:nvPr/>
          </p:nvSpPr>
          <p:spPr bwMode="auto">
            <a:xfrm>
              <a:off x="378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53">
              <a:extLst>
                <a:ext uri="{FF2B5EF4-FFF2-40B4-BE49-F238E27FC236}">
                  <a16:creationId xmlns:a16="http://schemas.microsoft.com/office/drawing/2014/main" id="{4491ABBC-B417-4C8D-9C71-19F6D7BB6494}"/>
                </a:ext>
              </a:extLst>
            </p:cNvPr>
            <p:cNvSpPr>
              <a:spLocks noChangeShapeType="1"/>
            </p:cNvSpPr>
            <p:nvPr/>
          </p:nvSpPr>
          <p:spPr bwMode="auto">
            <a:xfrm>
              <a:off x="396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54">
              <a:extLst>
                <a:ext uri="{FF2B5EF4-FFF2-40B4-BE49-F238E27FC236}">
                  <a16:creationId xmlns:a16="http://schemas.microsoft.com/office/drawing/2014/main" id="{3149DD8F-DFCF-44E5-ADF3-FBF80BAB86C4}"/>
                </a:ext>
              </a:extLst>
            </p:cNvPr>
            <p:cNvSpPr>
              <a:spLocks noChangeShapeType="1"/>
            </p:cNvSpPr>
            <p:nvPr/>
          </p:nvSpPr>
          <p:spPr bwMode="auto">
            <a:xfrm>
              <a:off x="414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55">
              <a:extLst>
                <a:ext uri="{FF2B5EF4-FFF2-40B4-BE49-F238E27FC236}">
                  <a16:creationId xmlns:a16="http://schemas.microsoft.com/office/drawing/2014/main" id="{AA03FF7E-6F6C-4827-96C2-AE6CC1685E12}"/>
                </a:ext>
              </a:extLst>
            </p:cNvPr>
            <p:cNvSpPr>
              <a:spLocks noChangeShapeType="1"/>
            </p:cNvSpPr>
            <p:nvPr/>
          </p:nvSpPr>
          <p:spPr bwMode="auto">
            <a:xfrm>
              <a:off x="432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56">
              <a:extLst>
                <a:ext uri="{FF2B5EF4-FFF2-40B4-BE49-F238E27FC236}">
                  <a16:creationId xmlns:a16="http://schemas.microsoft.com/office/drawing/2014/main" id="{3C065FF9-B93B-401D-9CDA-E343448F6C47}"/>
                </a:ext>
              </a:extLst>
            </p:cNvPr>
            <p:cNvSpPr>
              <a:spLocks noChangeShapeType="1"/>
            </p:cNvSpPr>
            <p:nvPr/>
          </p:nvSpPr>
          <p:spPr bwMode="auto">
            <a:xfrm>
              <a:off x="4500" y="1260"/>
              <a:ext cx="0" cy="30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57">
              <a:extLst>
                <a:ext uri="{FF2B5EF4-FFF2-40B4-BE49-F238E27FC236}">
                  <a16:creationId xmlns:a16="http://schemas.microsoft.com/office/drawing/2014/main" id="{379BDBEF-A531-4116-85DE-D9205DF0DB52}"/>
                </a:ext>
              </a:extLst>
            </p:cNvPr>
            <p:cNvSpPr>
              <a:spLocks noChangeShapeType="1"/>
            </p:cNvSpPr>
            <p:nvPr/>
          </p:nvSpPr>
          <p:spPr bwMode="auto">
            <a:xfrm>
              <a:off x="4680" y="1260"/>
              <a:ext cx="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Line 158">
              <a:extLst>
                <a:ext uri="{FF2B5EF4-FFF2-40B4-BE49-F238E27FC236}">
                  <a16:creationId xmlns:a16="http://schemas.microsoft.com/office/drawing/2014/main" id="{B8464C6A-F337-40FF-BF16-97075000570F}"/>
                </a:ext>
              </a:extLst>
            </p:cNvPr>
            <p:cNvSpPr>
              <a:spLocks noChangeShapeType="1"/>
            </p:cNvSpPr>
            <p:nvPr/>
          </p:nvSpPr>
          <p:spPr bwMode="auto">
            <a:xfrm>
              <a:off x="648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59">
              <a:extLst>
                <a:ext uri="{FF2B5EF4-FFF2-40B4-BE49-F238E27FC236}">
                  <a16:creationId xmlns:a16="http://schemas.microsoft.com/office/drawing/2014/main" id="{C86D661C-0D05-4E7F-9D35-100E302E10BA}"/>
                </a:ext>
              </a:extLst>
            </p:cNvPr>
            <p:cNvSpPr>
              <a:spLocks noChangeShapeType="1"/>
            </p:cNvSpPr>
            <p:nvPr/>
          </p:nvSpPr>
          <p:spPr bwMode="auto">
            <a:xfrm>
              <a:off x="2160" y="3060"/>
              <a:ext cx="252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60">
              <a:extLst>
                <a:ext uri="{FF2B5EF4-FFF2-40B4-BE49-F238E27FC236}">
                  <a16:creationId xmlns:a16="http://schemas.microsoft.com/office/drawing/2014/main" id="{11A522D1-1806-4B79-A755-5D87EFEC8EE5}"/>
                </a:ext>
              </a:extLst>
            </p:cNvPr>
            <p:cNvSpPr>
              <a:spLocks noChangeShapeType="1"/>
            </p:cNvSpPr>
            <p:nvPr/>
          </p:nvSpPr>
          <p:spPr bwMode="auto">
            <a:xfrm>
              <a:off x="2160" y="3957"/>
              <a:ext cx="252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61">
              <a:extLst>
                <a:ext uri="{FF2B5EF4-FFF2-40B4-BE49-F238E27FC236}">
                  <a16:creationId xmlns:a16="http://schemas.microsoft.com/office/drawing/2014/main" id="{7A220C90-B7F4-48CF-9450-C87065D57FA5}"/>
                </a:ext>
              </a:extLst>
            </p:cNvPr>
            <p:cNvSpPr>
              <a:spLocks noChangeShapeType="1"/>
            </p:cNvSpPr>
            <p:nvPr/>
          </p:nvSpPr>
          <p:spPr bwMode="auto">
            <a:xfrm>
              <a:off x="2160" y="2520"/>
              <a:ext cx="55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62">
              <a:extLst>
                <a:ext uri="{FF2B5EF4-FFF2-40B4-BE49-F238E27FC236}">
                  <a16:creationId xmlns:a16="http://schemas.microsoft.com/office/drawing/2014/main" id="{9D7B6565-7B9B-4530-B7D3-5A489503344D}"/>
                </a:ext>
              </a:extLst>
            </p:cNvPr>
            <p:cNvSpPr>
              <a:spLocks noChangeShapeType="1"/>
            </p:cNvSpPr>
            <p:nvPr/>
          </p:nvSpPr>
          <p:spPr bwMode="auto">
            <a:xfrm>
              <a:off x="2160" y="2700"/>
              <a:ext cx="55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63">
              <a:extLst>
                <a:ext uri="{FF2B5EF4-FFF2-40B4-BE49-F238E27FC236}">
                  <a16:creationId xmlns:a16="http://schemas.microsoft.com/office/drawing/2014/main" id="{B3C33942-BF78-4748-8297-E784BE3770D8}"/>
                </a:ext>
              </a:extLst>
            </p:cNvPr>
            <p:cNvSpPr>
              <a:spLocks noChangeShapeType="1"/>
            </p:cNvSpPr>
            <p:nvPr/>
          </p:nvSpPr>
          <p:spPr bwMode="auto">
            <a:xfrm>
              <a:off x="2160" y="2880"/>
              <a:ext cx="55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164">
              <a:extLst>
                <a:ext uri="{FF2B5EF4-FFF2-40B4-BE49-F238E27FC236}">
                  <a16:creationId xmlns:a16="http://schemas.microsoft.com/office/drawing/2014/main" id="{5BA9A512-D7C3-44F4-BEC2-C2A51B69F2B2}"/>
                </a:ext>
              </a:extLst>
            </p:cNvPr>
            <p:cNvSpPr>
              <a:spLocks noChangeShapeType="1"/>
            </p:cNvSpPr>
            <p:nvPr/>
          </p:nvSpPr>
          <p:spPr bwMode="auto">
            <a:xfrm>
              <a:off x="7740" y="2160"/>
              <a:ext cx="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165">
              <a:extLst>
                <a:ext uri="{FF2B5EF4-FFF2-40B4-BE49-F238E27FC236}">
                  <a16:creationId xmlns:a16="http://schemas.microsoft.com/office/drawing/2014/main" id="{951315BD-1CA3-438A-BB54-516593F14A34}"/>
                </a:ext>
              </a:extLst>
            </p:cNvPr>
            <p:cNvSpPr>
              <a:spLocks noChangeShapeType="1"/>
            </p:cNvSpPr>
            <p:nvPr/>
          </p:nvSpPr>
          <p:spPr bwMode="auto">
            <a:xfrm>
              <a:off x="7560" y="2160"/>
              <a:ext cx="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166">
              <a:extLst>
                <a:ext uri="{FF2B5EF4-FFF2-40B4-BE49-F238E27FC236}">
                  <a16:creationId xmlns:a16="http://schemas.microsoft.com/office/drawing/2014/main" id="{E0D70E1B-F71E-4359-994D-06CA56C498ED}"/>
                </a:ext>
              </a:extLst>
            </p:cNvPr>
            <p:cNvSpPr>
              <a:spLocks noChangeShapeType="1"/>
            </p:cNvSpPr>
            <p:nvPr/>
          </p:nvSpPr>
          <p:spPr bwMode="auto">
            <a:xfrm>
              <a:off x="7380" y="2160"/>
              <a:ext cx="0" cy="2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67">
              <a:extLst>
                <a:ext uri="{FF2B5EF4-FFF2-40B4-BE49-F238E27FC236}">
                  <a16:creationId xmlns:a16="http://schemas.microsoft.com/office/drawing/2014/main" id="{10DBABCB-7CC6-470B-A14D-C75B4E728DDC}"/>
                </a:ext>
              </a:extLst>
            </p:cNvPr>
            <p:cNvSpPr>
              <a:spLocks noChangeShapeType="1"/>
            </p:cNvSpPr>
            <p:nvPr/>
          </p:nvSpPr>
          <p:spPr bwMode="auto">
            <a:xfrm>
              <a:off x="7200" y="2160"/>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68">
              <a:extLst>
                <a:ext uri="{FF2B5EF4-FFF2-40B4-BE49-F238E27FC236}">
                  <a16:creationId xmlns:a16="http://schemas.microsoft.com/office/drawing/2014/main" id="{B5D0E088-227C-4CCD-AF5F-94294E8821E1}"/>
                </a:ext>
              </a:extLst>
            </p:cNvPr>
            <p:cNvSpPr>
              <a:spLocks noChangeShapeType="1"/>
            </p:cNvSpPr>
            <p:nvPr/>
          </p:nvSpPr>
          <p:spPr bwMode="auto">
            <a:xfrm>
              <a:off x="7200" y="306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69">
              <a:extLst>
                <a:ext uri="{FF2B5EF4-FFF2-40B4-BE49-F238E27FC236}">
                  <a16:creationId xmlns:a16="http://schemas.microsoft.com/office/drawing/2014/main" id="{70E2EF74-AE2E-4689-88A3-B79C12D6C095}"/>
                </a:ext>
              </a:extLst>
            </p:cNvPr>
            <p:cNvSpPr>
              <a:spLocks noChangeShapeType="1"/>
            </p:cNvSpPr>
            <p:nvPr/>
          </p:nvSpPr>
          <p:spPr bwMode="auto">
            <a:xfrm>
              <a:off x="7200" y="32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70">
              <a:extLst>
                <a:ext uri="{FF2B5EF4-FFF2-40B4-BE49-F238E27FC236}">
                  <a16:creationId xmlns:a16="http://schemas.microsoft.com/office/drawing/2014/main" id="{A7493277-261D-4AB2-A414-6E767BBD5667}"/>
                </a:ext>
              </a:extLst>
            </p:cNvPr>
            <p:cNvSpPr>
              <a:spLocks noChangeShapeType="1"/>
            </p:cNvSpPr>
            <p:nvPr/>
          </p:nvSpPr>
          <p:spPr bwMode="auto">
            <a:xfrm>
              <a:off x="7200" y="342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71">
              <a:extLst>
                <a:ext uri="{FF2B5EF4-FFF2-40B4-BE49-F238E27FC236}">
                  <a16:creationId xmlns:a16="http://schemas.microsoft.com/office/drawing/2014/main" id="{F8DE613A-1FCB-4165-A1D7-479E2F55130E}"/>
                </a:ext>
              </a:extLst>
            </p:cNvPr>
            <p:cNvSpPr>
              <a:spLocks noChangeShapeType="1"/>
            </p:cNvSpPr>
            <p:nvPr/>
          </p:nvSpPr>
          <p:spPr bwMode="auto">
            <a:xfrm>
              <a:off x="7200" y="36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72">
              <a:extLst>
                <a:ext uri="{FF2B5EF4-FFF2-40B4-BE49-F238E27FC236}">
                  <a16:creationId xmlns:a16="http://schemas.microsoft.com/office/drawing/2014/main" id="{BDE8F996-9C12-4087-83B1-0984B42B26A8}"/>
                </a:ext>
              </a:extLst>
            </p:cNvPr>
            <p:cNvSpPr>
              <a:spLocks noChangeShapeType="1"/>
            </p:cNvSpPr>
            <p:nvPr/>
          </p:nvSpPr>
          <p:spPr bwMode="auto">
            <a:xfrm>
              <a:off x="7200" y="378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73">
              <a:extLst>
                <a:ext uri="{FF2B5EF4-FFF2-40B4-BE49-F238E27FC236}">
                  <a16:creationId xmlns:a16="http://schemas.microsoft.com/office/drawing/2014/main" id="{43002063-CB0F-47AA-A209-15A31001EF5D}"/>
                </a:ext>
              </a:extLst>
            </p:cNvPr>
            <p:cNvSpPr>
              <a:spLocks noChangeShapeType="1"/>
            </p:cNvSpPr>
            <p:nvPr/>
          </p:nvSpPr>
          <p:spPr bwMode="auto">
            <a:xfrm>
              <a:off x="7200" y="396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74">
              <a:extLst>
                <a:ext uri="{FF2B5EF4-FFF2-40B4-BE49-F238E27FC236}">
                  <a16:creationId xmlns:a16="http://schemas.microsoft.com/office/drawing/2014/main" id="{B421E694-3866-4C42-AE70-5FF7D2047A1C}"/>
                </a:ext>
              </a:extLst>
            </p:cNvPr>
            <p:cNvSpPr>
              <a:spLocks noChangeShapeType="1"/>
            </p:cNvSpPr>
            <p:nvPr/>
          </p:nvSpPr>
          <p:spPr bwMode="auto">
            <a:xfrm>
              <a:off x="7200" y="41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75">
              <a:extLst>
                <a:ext uri="{FF2B5EF4-FFF2-40B4-BE49-F238E27FC236}">
                  <a16:creationId xmlns:a16="http://schemas.microsoft.com/office/drawing/2014/main" id="{FCC3E09E-798D-45F7-B46E-42936A66F70E}"/>
                </a:ext>
              </a:extLst>
            </p:cNvPr>
            <p:cNvSpPr>
              <a:spLocks noChangeShapeType="1"/>
            </p:cNvSpPr>
            <p:nvPr/>
          </p:nvSpPr>
          <p:spPr bwMode="auto">
            <a:xfrm>
              <a:off x="7200" y="432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76">
              <a:extLst>
                <a:ext uri="{FF2B5EF4-FFF2-40B4-BE49-F238E27FC236}">
                  <a16:creationId xmlns:a16="http://schemas.microsoft.com/office/drawing/2014/main" id="{79453F9F-FF11-4D0C-8E71-A3AE00260DE2}"/>
                </a:ext>
              </a:extLst>
            </p:cNvPr>
            <p:cNvSpPr>
              <a:spLocks noChangeShapeType="1"/>
            </p:cNvSpPr>
            <p:nvPr/>
          </p:nvSpPr>
          <p:spPr bwMode="auto">
            <a:xfrm>
              <a:off x="666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77">
              <a:extLst>
                <a:ext uri="{FF2B5EF4-FFF2-40B4-BE49-F238E27FC236}">
                  <a16:creationId xmlns:a16="http://schemas.microsoft.com/office/drawing/2014/main" id="{A439810D-3E95-4353-9F9D-A1554EAC01B1}"/>
                </a:ext>
              </a:extLst>
            </p:cNvPr>
            <p:cNvSpPr>
              <a:spLocks noChangeShapeType="1"/>
            </p:cNvSpPr>
            <p:nvPr/>
          </p:nvSpPr>
          <p:spPr bwMode="auto">
            <a:xfrm>
              <a:off x="7020" y="2160"/>
              <a:ext cx="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78">
              <a:extLst>
                <a:ext uri="{FF2B5EF4-FFF2-40B4-BE49-F238E27FC236}">
                  <a16:creationId xmlns:a16="http://schemas.microsoft.com/office/drawing/2014/main" id="{E5AAFF3F-70E1-4424-BC6B-F41758AAC961}"/>
                </a:ext>
              </a:extLst>
            </p:cNvPr>
            <p:cNvSpPr>
              <a:spLocks noChangeShapeType="1"/>
            </p:cNvSpPr>
            <p:nvPr/>
          </p:nvSpPr>
          <p:spPr bwMode="auto">
            <a:xfrm>
              <a:off x="684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79">
              <a:extLst>
                <a:ext uri="{FF2B5EF4-FFF2-40B4-BE49-F238E27FC236}">
                  <a16:creationId xmlns:a16="http://schemas.microsoft.com/office/drawing/2014/main" id="{F7BE7D76-94B3-45A9-8E83-E15CB5A1691F}"/>
                </a:ext>
              </a:extLst>
            </p:cNvPr>
            <p:cNvSpPr>
              <a:spLocks noChangeShapeType="1"/>
            </p:cNvSpPr>
            <p:nvPr/>
          </p:nvSpPr>
          <p:spPr bwMode="auto">
            <a:xfrm>
              <a:off x="702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80">
              <a:extLst>
                <a:ext uri="{FF2B5EF4-FFF2-40B4-BE49-F238E27FC236}">
                  <a16:creationId xmlns:a16="http://schemas.microsoft.com/office/drawing/2014/main" id="{4FDC8ED4-8DA3-4481-890A-CD83C23F130F}"/>
                </a:ext>
              </a:extLst>
            </p:cNvPr>
            <p:cNvSpPr>
              <a:spLocks noChangeShapeType="1"/>
            </p:cNvSpPr>
            <p:nvPr/>
          </p:nvSpPr>
          <p:spPr bwMode="auto">
            <a:xfrm>
              <a:off x="720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181">
              <a:extLst>
                <a:ext uri="{FF2B5EF4-FFF2-40B4-BE49-F238E27FC236}">
                  <a16:creationId xmlns:a16="http://schemas.microsoft.com/office/drawing/2014/main" id="{5C6FC876-8ED4-422C-86C6-0FBC9409DAF5}"/>
                </a:ext>
              </a:extLst>
            </p:cNvPr>
            <p:cNvSpPr>
              <a:spLocks noChangeShapeType="1"/>
            </p:cNvSpPr>
            <p:nvPr/>
          </p:nvSpPr>
          <p:spPr bwMode="auto">
            <a:xfrm>
              <a:off x="738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182">
              <a:extLst>
                <a:ext uri="{FF2B5EF4-FFF2-40B4-BE49-F238E27FC236}">
                  <a16:creationId xmlns:a16="http://schemas.microsoft.com/office/drawing/2014/main" id="{2BC85166-AC1A-438F-A9B9-2B3888CD9FCC}"/>
                </a:ext>
              </a:extLst>
            </p:cNvPr>
            <p:cNvSpPr>
              <a:spLocks noChangeShapeType="1"/>
            </p:cNvSpPr>
            <p:nvPr/>
          </p:nvSpPr>
          <p:spPr bwMode="auto">
            <a:xfrm>
              <a:off x="756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183">
              <a:extLst>
                <a:ext uri="{FF2B5EF4-FFF2-40B4-BE49-F238E27FC236}">
                  <a16:creationId xmlns:a16="http://schemas.microsoft.com/office/drawing/2014/main" id="{56BEFC10-94FC-42C7-A7F7-13FA35BE33B1}"/>
                </a:ext>
              </a:extLst>
            </p:cNvPr>
            <p:cNvSpPr>
              <a:spLocks noChangeShapeType="1"/>
            </p:cNvSpPr>
            <p:nvPr/>
          </p:nvSpPr>
          <p:spPr bwMode="auto">
            <a:xfrm>
              <a:off x="774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84">
              <a:extLst>
                <a:ext uri="{FF2B5EF4-FFF2-40B4-BE49-F238E27FC236}">
                  <a16:creationId xmlns:a16="http://schemas.microsoft.com/office/drawing/2014/main" id="{4C68AA32-30D0-46FA-AA92-9415478C0098}"/>
                </a:ext>
              </a:extLst>
            </p:cNvPr>
            <p:cNvSpPr>
              <a:spLocks noChangeShapeType="1"/>
            </p:cNvSpPr>
            <p:nvPr/>
          </p:nvSpPr>
          <p:spPr bwMode="auto">
            <a:xfrm>
              <a:off x="792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85">
              <a:extLst>
                <a:ext uri="{FF2B5EF4-FFF2-40B4-BE49-F238E27FC236}">
                  <a16:creationId xmlns:a16="http://schemas.microsoft.com/office/drawing/2014/main" id="{5E726819-2646-4013-B465-F1D3E4EFC834}"/>
                </a:ext>
              </a:extLst>
            </p:cNvPr>
            <p:cNvSpPr>
              <a:spLocks noChangeShapeType="1"/>
            </p:cNvSpPr>
            <p:nvPr/>
          </p:nvSpPr>
          <p:spPr bwMode="auto">
            <a:xfrm>
              <a:off x="810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86">
              <a:extLst>
                <a:ext uri="{FF2B5EF4-FFF2-40B4-BE49-F238E27FC236}">
                  <a16:creationId xmlns:a16="http://schemas.microsoft.com/office/drawing/2014/main" id="{3A261C70-E8BC-4A9B-889E-D4237C20AB44}"/>
                </a:ext>
              </a:extLst>
            </p:cNvPr>
            <p:cNvSpPr>
              <a:spLocks noChangeShapeType="1"/>
            </p:cNvSpPr>
            <p:nvPr/>
          </p:nvSpPr>
          <p:spPr bwMode="auto">
            <a:xfrm>
              <a:off x="828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87">
              <a:extLst>
                <a:ext uri="{FF2B5EF4-FFF2-40B4-BE49-F238E27FC236}">
                  <a16:creationId xmlns:a16="http://schemas.microsoft.com/office/drawing/2014/main" id="{9A784B2C-BDDC-424C-B05C-FCFB55716C09}"/>
                </a:ext>
              </a:extLst>
            </p:cNvPr>
            <p:cNvSpPr>
              <a:spLocks noChangeShapeType="1"/>
            </p:cNvSpPr>
            <p:nvPr/>
          </p:nvSpPr>
          <p:spPr bwMode="auto">
            <a:xfrm>
              <a:off x="846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88">
              <a:extLst>
                <a:ext uri="{FF2B5EF4-FFF2-40B4-BE49-F238E27FC236}">
                  <a16:creationId xmlns:a16="http://schemas.microsoft.com/office/drawing/2014/main" id="{EDCDE01E-6152-4F06-A5F4-CE71863E83F6}"/>
                </a:ext>
              </a:extLst>
            </p:cNvPr>
            <p:cNvSpPr>
              <a:spLocks noChangeShapeType="1"/>
            </p:cNvSpPr>
            <p:nvPr/>
          </p:nvSpPr>
          <p:spPr bwMode="auto">
            <a:xfrm>
              <a:off x="864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89">
              <a:extLst>
                <a:ext uri="{FF2B5EF4-FFF2-40B4-BE49-F238E27FC236}">
                  <a16:creationId xmlns:a16="http://schemas.microsoft.com/office/drawing/2014/main" id="{36983646-69A1-4806-888A-46C40A522AFB}"/>
                </a:ext>
              </a:extLst>
            </p:cNvPr>
            <p:cNvSpPr>
              <a:spLocks noChangeShapeType="1"/>
            </p:cNvSpPr>
            <p:nvPr/>
          </p:nvSpPr>
          <p:spPr bwMode="auto">
            <a:xfrm>
              <a:off x="882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90">
              <a:extLst>
                <a:ext uri="{FF2B5EF4-FFF2-40B4-BE49-F238E27FC236}">
                  <a16:creationId xmlns:a16="http://schemas.microsoft.com/office/drawing/2014/main" id="{DEF46FDF-0185-48CA-B56F-153EB183872D}"/>
                </a:ext>
              </a:extLst>
            </p:cNvPr>
            <p:cNvSpPr>
              <a:spLocks noChangeShapeType="1"/>
            </p:cNvSpPr>
            <p:nvPr/>
          </p:nvSpPr>
          <p:spPr bwMode="auto">
            <a:xfrm>
              <a:off x="900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91">
              <a:extLst>
                <a:ext uri="{FF2B5EF4-FFF2-40B4-BE49-F238E27FC236}">
                  <a16:creationId xmlns:a16="http://schemas.microsoft.com/office/drawing/2014/main" id="{11D4826E-3CF2-4449-9276-9B6BF4DB4FD8}"/>
                </a:ext>
              </a:extLst>
            </p:cNvPr>
            <p:cNvSpPr>
              <a:spLocks noChangeShapeType="1"/>
            </p:cNvSpPr>
            <p:nvPr/>
          </p:nvSpPr>
          <p:spPr bwMode="auto">
            <a:xfrm>
              <a:off x="918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92">
              <a:extLst>
                <a:ext uri="{FF2B5EF4-FFF2-40B4-BE49-F238E27FC236}">
                  <a16:creationId xmlns:a16="http://schemas.microsoft.com/office/drawing/2014/main" id="{2D90ADD2-5DF3-4333-B545-211B906172D8}"/>
                </a:ext>
              </a:extLst>
            </p:cNvPr>
            <p:cNvSpPr>
              <a:spLocks noChangeShapeType="1"/>
            </p:cNvSpPr>
            <p:nvPr/>
          </p:nvSpPr>
          <p:spPr bwMode="auto">
            <a:xfrm>
              <a:off x="936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93">
              <a:extLst>
                <a:ext uri="{FF2B5EF4-FFF2-40B4-BE49-F238E27FC236}">
                  <a16:creationId xmlns:a16="http://schemas.microsoft.com/office/drawing/2014/main" id="{E4F867A7-556D-42D5-A43D-07D2BE223BA3}"/>
                </a:ext>
              </a:extLst>
            </p:cNvPr>
            <p:cNvSpPr>
              <a:spLocks noChangeShapeType="1"/>
            </p:cNvSpPr>
            <p:nvPr/>
          </p:nvSpPr>
          <p:spPr bwMode="auto">
            <a:xfrm>
              <a:off x="9540" y="1260"/>
              <a:ext cx="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94">
              <a:extLst>
                <a:ext uri="{FF2B5EF4-FFF2-40B4-BE49-F238E27FC236}">
                  <a16:creationId xmlns:a16="http://schemas.microsoft.com/office/drawing/2014/main" id="{A490ACD7-8EC2-430F-BBF9-D5D7B359BC7F}"/>
                </a:ext>
              </a:extLst>
            </p:cNvPr>
            <p:cNvSpPr>
              <a:spLocks noChangeShapeType="1"/>
            </p:cNvSpPr>
            <p:nvPr/>
          </p:nvSpPr>
          <p:spPr bwMode="auto">
            <a:xfrm>
              <a:off x="486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95">
              <a:extLst>
                <a:ext uri="{FF2B5EF4-FFF2-40B4-BE49-F238E27FC236}">
                  <a16:creationId xmlns:a16="http://schemas.microsoft.com/office/drawing/2014/main" id="{082E79AC-DBBC-4786-A31A-5DCECDD318DF}"/>
                </a:ext>
              </a:extLst>
            </p:cNvPr>
            <p:cNvSpPr>
              <a:spLocks noChangeShapeType="1"/>
            </p:cNvSpPr>
            <p:nvPr/>
          </p:nvSpPr>
          <p:spPr bwMode="auto">
            <a:xfrm>
              <a:off x="504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96">
              <a:extLst>
                <a:ext uri="{FF2B5EF4-FFF2-40B4-BE49-F238E27FC236}">
                  <a16:creationId xmlns:a16="http://schemas.microsoft.com/office/drawing/2014/main" id="{511543C3-9346-4B21-A967-9A74F83E3B38}"/>
                </a:ext>
              </a:extLst>
            </p:cNvPr>
            <p:cNvSpPr>
              <a:spLocks noChangeShapeType="1"/>
            </p:cNvSpPr>
            <p:nvPr/>
          </p:nvSpPr>
          <p:spPr bwMode="auto">
            <a:xfrm>
              <a:off x="522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97">
              <a:extLst>
                <a:ext uri="{FF2B5EF4-FFF2-40B4-BE49-F238E27FC236}">
                  <a16:creationId xmlns:a16="http://schemas.microsoft.com/office/drawing/2014/main" id="{96BA0860-D77E-49D8-9D8A-74445EFBFBFB}"/>
                </a:ext>
              </a:extLst>
            </p:cNvPr>
            <p:cNvSpPr>
              <a:spLocks noChangeShapeType="1"/>
            </p:cNvSpPr>
            <p:nvPr/>
          </p:nvSpPr>
          <p:spPr bwMode="auto">
            <a:xfrm>
              <a:off x="540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98">
              <a:extLst>
                <a:ext uri="{FF2B5EF4-FFF2-40B4-BE49-F238E27FC236}">
                  <a16:creationId xmlns:a16="http://schemas.microsoft.com/office/drawing/2014/main" id="{1D351947-A62B-4B59-8E91-5A8EC46D7300}"/>
                </a:ext>
              </a:extLst>
            </p:cNvPr>
            <p:cNvSpPr>
              <a:spLocks noChangeShapeType="1"/>
            </p:cNvSpPr>
            <p:nvPr/>
          </p:nvSpPr>
          <p:spPr bwMode="auto">
            <a:xfrm>
              <a:off x="558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199">
              <a:extLst>
                <a:ext uri="{FF2B5EF4-FFF2-40B4-BE49-F238E27FC236}">
                  <a16:creationId xmlns:a16="http://schemas.microsoft.com/office/drawing/2014/main" id="{044B4D90-6B52-4B36-A2E8-53B20A220A87}"/>
                </a:ext>
              </a:extLst>
            </p:cNvPr>
            <p:cNvSpPr>
              <a:spLocks noChangeShapeType="1"/>
            </p:cNvSpPr>
            <p:nvPr/>
          </p:nvSpPr>
          <p:spPr bwMode="auto">
            <a:xfrm>
              <a:off x="576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00">
              <a:extLst>
                <a:ext uri="{FF2B5EF4-FFF2-40B4-BE49-F238E27FC236}">
                  <a16:creationId xmlns:a16="http://schemas.microsoft.com/office/drawing/2014/main" id="{B9EBA998-3950-4800-BF83-61FAE48BA9DC}"/>
                </a:ext>
              </a:extLst>
            </p:cNvPr>
            <p:cNvSpPr>
              <a:spLocks noChangeShapeType="1"/>
            </p:cNvSpPr>
            <p:nvPr/>
          </p:nvSpPr>
          <p:spPr bwMode="auto">
            <a:xfrm>
              <a:off x="594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01">
              <a:extLst>
                <a:ext uri="{FF2B5EF4-FFF2-40B4-BE49-F238E27FC236}">
                  <a16:creationId xmlns:a16="http://schemas.microsoft.com/office/drawing/2014/main" id="{0B8B428C-EFA6-4DBF-94E5-551C2EA30519}"/>
                </a:ext>
              </a:extLst>
            </p:cNvPr>
            <p:cNvSpPr>
              <a:spLocks noChangeShapeType="1"/>
            </p:cNvSpPr>
            <p:nvPr/>
          </p:nvSpPr>
          <p:spPr bwMode="auto">
            <a:xfrm>
              <a:off x="612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02">
              <a:extLst>
                <a:ext uri="{FF2B5EF4-FFF2-40B4-BE49-F238E27FC236}">
                  <a16:creationId xmlns:a16="http://schemas.microsoft.com/office/drawing/2014/main" id="{93D4ACCF-35E7-4FEE-8AA8-9B019123E784}"/>
                </a:ext>
              </a:extLst>
            </p:cNvPr>
            <p:cNvSpPr>
              <a:spLocks noChangeShapeType="1"/>
            </p:cNvSpPr>
            <p:nvPr/>
          </p:nvSpPr>
          <p:spPr bwMode="auto">
            <a:xfrm>
              <a:off x="630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03">
              <a:extLst>
                <a:ext uri="{FF2B5EF4-FFF2-40B4-BE49-F238E27FC236}">
                  <a16:creationId xmlns:a16="http://schemas.microsoft.com/office/drawing/2014/main" id="{7A30F5A8-0387-4A3B-A27C-5E8ADF42215A}"/>
                </a:ext>
              </a:extLst>
            </p:cNvPr>
            <p:cNvSpPr>
              <a:spLocks noChangeShapeType="1"/>
            </p:cNvSpPr>
            <p:nvPr/>
          </p:nvSpPr>
          <p:spPr bwMode="auto">
            <a:xfrm flipH="1">
              <a:off x="2160" y="432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204">
              <a:extLst>
                <a:ext uri="{FF2B5EF4-FFF2-40B4-BE49-F238E27FC236}">
                  <a16:creationId xmlns:a16="http://schemas.microsoft.com/office/drawing/2014/main" id="{5765073B-648B-49E0-92C5-6E844F5234A4}"/>
                </a:ext>
              </a:extLst>
            </p:cNvPr>
            <p:cNvSpPr>
              <a:spLocks noChangeShapeType="1"/>
            </p:cNvSpPr>
            <p:nvPr/>
          </p:nvSpPr>
          <p:spPr bwMode="auto">
            <a:xfrm flipH="1">
              <a:off x="2160" y="414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05">
              <a:extLst>
                <a:ext uri="{FF2B5EF4-FFF2-40B4-BE49-F238E27FC236}">
                  <a16:creationId xmlns:a16="http://schemas.microsoft.com/office/drawing/2014/main" id="{5CA1A1BB-1C8E-4B03-9754-154F329C53C8}"/>
                </a:ext>
              </a:extLst>
            </p:cNvPr>
            <p:cNvSpPr>
              <a:spLocks noChangeShapeType="1"/>
            </p:cNvSpPr>
            <p:nvPr/>
          </p:nvSpPr>
          <p:spPr bwMode="auto">
            <a:xfrm flipH="1">
              <a:off x="2160" y="378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06">
              <a:extLst>
                <a:ext uri="{FF2B5EF4-FFF2-40B4-BE49-F238E27FC236}">
                  <a16:creationId xmlns:a16="http://schemas.microsoft.com/office/drawing/2014/main" id="{117113B2-0597-44E9-8352-49944CD6FA56}"/>
                </a:ext>
              </a:extLst>
            </p:cNvPr>
            <p:cNvSpPr>
              <a:spLocks noChangeShapeType="1"/>
            </p:cNvSpPr>
            <p:nvPr/>
          </p:nvSpPr>
          <p:spPr bwMode="auto">
            <a:xfrm flipH="1">
              <a:off x="2160" y="378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07">
              <a:extLst>
                <a:ext uri="{FF2B5EF4-FFF2-40B4-BE49-F238E27FC236}">
                  <a16:creationId xmlns:a16="http://schemas.microsoft.com/office/drawing/2014/main" id="{7D3C5F62-D7C8-4A7D-9CD3-54F38BFE592C}"/>
                </a:ext>
              </a:extLst>
            </p:cNvPr>
            <p:cNvSpPr>
              <a:spLocks noChangeShapeType="1"/>
            </p:cNvSpPr>
            <p:nvPr/>
          </p:nvSpPr>
          <p:spPr bwMode="auto">
            <a:xfrm>
              <a:off x="7380" y="2160"/>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08">
              <a:extLst>
                <a:ext uri="{FF2B5EF4-FFF2-40B4-BE49-F238E27FC236}">
                  <a16:creationId xmlns:a16="http://schemas.microsoft.com/office/drawing/2014/main" id="{001751E1-36BE-402E-91C5-079DAF56ACF5}"/>
                </a:ext>
              </a:extLst>
            </p:cNvPr>
            <p:cNvSpPr>
              <a:spLocks noChangeShapeType="1"/>
            </p:cNvSpPr>
            <p:nvPr/>
          </p:nvSpPr>
          <p:spPr bwMode="auto">
            <a:xfrm>
              <a:off x="7560" y="2160"/>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09">
              <a:extLst>
                <a:ext uri="{FF2B5EF4-FFF2-40B4-BE49-F238E27FC236}">
                  <a16:creationId xmlns:a16="http://schemas.microsoft.com/office/drawing/2014/main" id="{E5B7B84D-13A3-4A29-ADDC-4E3DDC7466FD}"/>
                </a:ext>
              </a:extLst>
            </p:cNvPr>
            <p:cNvSpPr>
              <a:spLocks noChangeShapeType="1"/>
            </p:cNvSpPr>
            <p:nvPr/>
          </p:nvSpPr>
          <p:spPr bwMode="auto">
            <a:xfrm>
              <a:off x="7740" y="2160"/>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10">
              <a:extLst>
                <a:ext uri="{FF2B5EF4-FFF2-40B4-BE49-F238E27FC236}">
                  <a16:creationId xmlns:a16="http://schemas.microsoft.com/office/drawing/2014/main" id="{D70924C1-47A6-49E0-9D0D-782D7039D2BC}"/>
                </a:ext>
              </a:extLst>
            </p:cNvPr>
            <p:cNvSpPr>
              <a:spLocks noChangeShapeType="1"/>
            </p:cNvSpPr>
            <p:nvPr/>
          </p:nvSpPr>
          <p:spPr bwMode="auto">
            <a:xfrm>
              <a:off x="7200" y="45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11">
              <a:extLst>
                <a:ext uri="{FF2B5EF4-FFF2-40B4-BE49-F238E27FC236}">
                  <a16:creationId xmlns:a16="http://schemas.microsoft.com/office/drawing/2014/main" id="{CB729399-9275-4D59-A7F0-1D3E14A1D396}"/>
                </a:ext>
              </a:extLst>
            </p:cNvPr>
            <p:cNvSpPr>
              <a:spLocks noChangeShapeType="1"/>
            </p:cNvSpPr>
            <p:nvPr/>
          </p:nvSpPr>
          <p:spPr bwMode="auto">
            <a:xfrm>
              <a:off x="7200" y="468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12">
              <a:extLst>
                <a:ext uri="{FF2B5EF4-FFF2-40B4-BE49-F238E27FC236}">
                  <a16:creationId xmlns:a16="http://schemas.microsoft.com/office/drawing/2014/main" id="{7136C95B-BEF1-4F00-BC90-3ADD116EA0DC}"/>
                </a:ext>
              </a:extLst>
            </p:cNvPr>
            <p:cNvSpPr>
              <a:spLocks noChangeShapeType="1"/>
            </p:cNvSpPr>
            <p:nvPr/>
          </p:nvSpPr>
          <p:spPr bwMode="auto">
            <a:xfrm>
              <a:off x="7200" y="486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13">
              <a:extLst>
                <a:ext uri="{FF2B5EF4-FFF2-40B4-BE49-F238E27FC236}">
                  <a16:creationId xmlns:a16="http://schemas.microsoft.com/office/drawing/2014/main" id="{773AEFBB-ABA8-42D4-8875-43D630EF6B5C}"/>
                </a:ext>
              </a:extLst>
            </p:cNvPr>
            <p:cNvSpPr>
              <a:spLocks noChangeShapeType="1"/>
            </p:cNvSpPr>
            <p:nvPr/>
          </p:nvSpPr>
          <p:spPr bwMode="auto">
            <a:xfrm>
              <a:off x="7200" y="504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14">
              <a:extLst>
                <a:ext uri="{FF2B5EF4-FFF2-40B4-BE49-F238E27FC236}">
                  <a16:creationId xmlns:a16="http://schemas.microsoft.com/office/drawing/2014/main" id="{03FCE636-CBEB-4673-B652-38AB1D972CFC}"/>
                </a:ext>
              </a:extLst>
            </p:cNvPr>
            <p:cNvSpPr>
              <a:spLocks noChangeShapeType="1"/>
            </p:cNvSpPr>
            <p:nvPr/>
          </p:nvSpPr>
          <p:spPr bwMode="auto">
            <a:xfrm>
              <a:off x="7200" y="522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15">
              <a:extLst>
                <a:ext uri="{FF2B5EF4-FFF2-40B4-BE49-F238E27FC236}">
                  <a16:creationId xmlns:a16="http://schemas.microsoft.com/office/drawing/2014/main" id="{6F213DFB-2D9A-4CD8-B589-6D40D083F077}"/>
                </a:ext>
              </a:extLst>
            </p:cNvPr>
            <p:cNvSpPr>
              <a:spLocks noChangeShapeType="1"/>
            </p:cNvSpPr>
            <p:nvPr/>
          </p:nvSpPr>
          <p:spPr bwMode="auto">
            <a:xfrm>
              <a:off x="7200" y="54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16">
              <a:extLst>
                <a:ext uri="{FF2B5EF4-FFF2-40B4-BE49-F238E27FC236}">
                  <a16:creationId xmlns:a16="http://schemas.microsoft.com/office/drawing/2014/main" id="{7661A214-3858-46C9-89CD-424CA3CF4B17}"/>
                </a:ext>
              </a:extLst>
            </p:cNvPr>
            <p:cNvSpPr>
              <a:spLocks noChangeShapeType="1"/>
            </p:cNvSpPr>
            <p:nvPr/>
          </p:nvSpPr>
          <p:spPr bwMode="auto">
            <a:xfrm>
              <a:off x="7200" y="558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17">
              <a:extLst>
                <a:ext uri="{FF2B5EF4-FFF2-40B4-BE49-F238E27FC236}">
                  <a16:creationId xmlns:a16="http://schemas.microsoft.com/office/drawing/2014/main" id="{B42DCFD5-3964-4601-9B6F-F932B96431BE}"/>
                </a:ext>
              </a:extLst>
            </p:cNvPr>
            <p:cNvSpPr>
              <a:spLocks noChangeShapeType="1"/>
            </p:cNvSpPr>
            <p:nvPr/>
          </p:nvSpPr>
          <p:spPr bwMode="auto">
            <a:xfrm>
              <a:off x="7020" y="576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18">
              <a:extLst>
                <a:ext uri="{FF2B5EF4-FFF2-40B4-BE49-F238E27FC236}">
                  <a16:creationId xmlns:a16="http://schemas.microsoft.com/office/drawing/2014/main" id="{AD0207F6-382E-4B4E-8E37-53AF746DCC5A}"/>
                </a:ext>
              </a:extLst>
            </p:cNvPr>
            <p:cNvSpPr>
              <a:spLocks noChangeShapeType="1"/>
            </p:cNvSpPr>
            <p:nvPr/>
          </p:nvSpPr>
          <p:spPr bwMode="auto">
            <a:xfrm>
              <a:off x="4500" y="1260"/>
              <a:ext cx="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19">
              <a:extLst>
                <a:ext uri="{FF2B5EF4-FFF2-40B4-BE49-F238E27FC236}">
                  <a16:creationId xmlns:a16="http://schemas.microsoft.com/office/drawing/2014/main" id="{9F581BCD-8048-414C-983E-C4327478692B}"/>
                </a:ext>
              </a:extLst>
            </p:cNvPr>
            <p:cNvSpPr>
              <a:spLocks noChangeShapeType="1"/>
            </p:cNvSpPr>
            <p:nvPr/>
          </p:nvSpPr>
          <p:spPr bwMode="auto">
            <a:xfrm>
              <a:off x="4320" y="1260"/>
              <a:ext cx="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20">
              <a:extLst>
                <a:ext uri="{FF2B5EF4-FFF2-40B4-BE49-F238E27FC236}">
                  <a16:creationId xmlns:a16="http://schemas.microsoft.com/office/drawing/2014/main" id="{20EE9215-096B-407B-827B-599DF2693166}"/>
                </a:ext>
              </a:extLst>
            </p:cNvPr>
            <p:cNvSpPr>
              <a:spLocks noChangeShapeType="1"/>
            </p:cNvSpPr>
            <p:nvPr/>
          </p:nvSpPr>
          <p:spPr bwMode="auto">
            <a:xfrm>
              <a:off x="4140" y="1260"/>
              <a:ext cx="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21">
              <a:extLst>
                <a:ext uri="{FF2B5EF4-FFF2-40B4-BE49-F238E27FC236}">
                  <a16:creationId xmlns:a16="http://schemas.microsoft.com/office/drawing/2014/main" id="{144E2458-75E3-4414-93DF-9C36010B37E7}"/>
                </a:ext>
              </a:extLst>
            </p:cNvPr>
            <p:cNvSpPr>
              <a:spLocks noChangeShapeType="1"/>
            </p:cNvSpPr>
            <p:nvPr/>
          </p:nvSpPr>
          <p:spPr bwMode="auto">
            <a:xfrm>
              <a:off x="3960" y="1260"/>
              <a:ext cx="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22">
              <a:extLst>
                <a:ext uri="{FF2B5EF4-FFF2-40B4-BE49-F238E27FC236}">
                  <a16:creationId xmlns:a16="http://schemas.microsoft.com/office/drawing/2014/main" id="{7B255011-95BA-4CD1-99B1-8A23720A9777}"/>
                </a:ext>
              </a:extLst>
            </p:cNvPr>
            <p:cNvSpPr>
              <a:spLocks noChangeShapeType="1"/>
            </p:cNvSpPr>
            <p:nvPr/>
          </p:nvSpPr>
          <p:spPr bwMode="auto">
            <a:xfrm>
              <a:off x="3780" y="1260"/>
              <a:ext cx="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23">
              <a:extLst>
                <a:ext uri="{FF2B5EF4-FFF2-40B4-BE49-F238E27FC236}">
                  <a16:creationId xmlns:a16="http://schemas.microsoft.com/office/drawing/2014/main" id="{7E228886-62D2-4B8F-90AE-C0ACC2B7708B}"/>
                </a:ext>
              </a:extLst>
            </p:cNvPr>
            <p:cNvSpPr>
              <a:spLocks noChangeShapeType="1"/>
            </p:cNvSpPr>
            <p:nvPr/>
          </p:nvSpPr>
          <p:spPr bwMode="auto">
            <a:xfrm>
              <a:off x="3600" y="1260"/>
              <a:ext cx="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24">
              <a:extLst>
                <a:ext uri="{FF2B5EF4-FFF2-40B4-BE49-F238E27FC236}">
                  <a16:creationId xmlns:a16="http://schemas.microsoft.com/office/drawing/2014/main" id="{DAB78F79-5467-4026-A67C-E85847E92BBA}"/>
                </a:ext>
              </a:extLst>
            </p:cNvPr>
            <p:cNvSpPr>
              <a:spLocks noChangeShapeType="1"/>
            </p:cNvSpPr>
            <p:nvPr/>
          </p:nvSpPr>
          <p:spPr bwMode="auto">
            <a:xfrm>
              <a:off x="3420" y="1260"/>
              <a:ext cx="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25">
              <a:extLst>
                <a:ext uri="{FF2B5EF4-FFF2-40B4-BE49-F238E27FC236}">
                  <a16:creationId xmlns:a16="http://schemas.microsoft.com/office/drawing/2014/main" id="{508EDB80-B14F-495D-B8B9-EC656EF94F93}"/>
                </a:ext>
              </a:extLst>
            </p:cNvPr>
            <p:cNvSpPr>
              <a:spLocks noChangeShapeType="1"/>
            </p:cNvSpPr>
            <p:nvPr/>
          </p:nvSpPr>
          <p:spPr bwMode="auto">
            <a:xfrm>
              <a:off x="3240" y="1260"/>
              <a:ext cx="0" cy="4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26">
              <a:extLst>
                <a:ext uri="{FF2B5EF4-FFF2-40B4-BE49-F238E27FC236}">
                  <a16:creationId xmlns:a16="http://schemas.microsoft.com/office/drawing/2014/main" id="{B0C9619D-1BBE-4EDD-8483-3176C306362C}"/>
                </a:ext>
              </a:extLst>
            </p:cNvPr>
            <p:cNvSpPr>
              <a:spLocks noChangeShapeType="1"/>
            </p:cNvSpPr>
            <p:nvPr/>
          </p:nvSpPr>
          <p:spPr bwMode="auto">
            <a:xfrm>
              <a:off x="3240" y="576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27">
              <a:extLst>
                <a:ext uri="{FF2B5EF4-FFF2-40B4-BE49-F238E27FC236}">
                  <a16:creationId xmlns:a16="http://schemas.microsoft.com/office/drawing/2014/main" id="{A2618C58-8F00-4358-A84B-1B88D39DED85}"/>
                </a:ext>
              </a:extLst>
            </p:cNvPr>
            <p:cNvSpPr>
              <a:spLocks noChangeShapeType="1"/>
            </p:cNvSpPr>
            <p:nvPr/>
          </p:nvSpPr>
          <p:spPr bwMode="auto">
            <a:xfrm>
              <a:off x="3240" y="558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28">
              <a:extLst>
                <a:ext uri="{FF2B5EF4-FFF2-40B4-BE49-F238E27FC236}">
                  <a16:creationId xmlns:a16="http://schemas.microsoft.com/office/drawing/2014/main" id="{866F0845-734D-4130-863C-E347FB861049}"/>
                </a:ext>
              </a:extLst>
            </p:cNvPr>
            <p:cNvSpPr>
              <a:spLocks noChangeShapeType="1"/>
            </p:cNvSpPr>
            <p:nvPr/>
          </p:nvSpPr>
          <p:spPr bwMode="auto">
            <a:xfrm>
              <a:off x="3240" y="540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29">
              <a:extLst>
                <a:ext uri="{FF2B5EF4-FFF2-40B4-BE49-F238E27FC236}">
                  <a16:creationId xmlns:a16="http://schemas.microsoft.com/office/drawing/2014/main" id="{0DBC8FF6-AFD9-457C-A573-EF2FC777403D}"/>
                </a:ext>
              </a:extLst>
            </p:cNvPr>
            <p:cNvSpPr>
              <a:spLocks noChangeShapeType="1"/>
            </p:cNvSpPr>
            <p:nvPr/>
          </p:nvSpPr>
          <p:spPr bwMode="auto">
            <a:xfrm>
              <a:off x="3240" y="522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30">
              <a:extLst>
                <a:ext uri="{FF2B5EF4-FFF2-40B4-BE49-F238E27FC236}">
                  <a16:creationId xmlns:a16="http://schemas.microsoft.com/office/drawing/2014/main" id="{1AAA986A-DCB6-4789-9E6C-A417A71B1BCA}"/>
                </a:ext>
              </a:extLst>
            </p:cNvPr>
            <p:cNvSpPr>
              <a:spLocks noChangeShapeType="1"/>
            </p:cNvSpPr>
            <p:nvPr/>
          </p:nvSpPr>
          <p:spPr bwMode="auto">
            <a:xfrm>
              <a:off x="3240" y="504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31">
              <a:extLst>
                <a:ext uri="{FF2B5EF4-FFF2-40B4-BE49-F238E27FC236}">
                  <a16:creationId xmlns:a16="http://schemas.microsoft.com/office/drawing/2014/main" id="{58E6800A-BFC3-4F97-8C30-99A1844CDAAB}"/>
                </a:ext>
              </a:extLst>
            </p:cNvPr>
            <p:cNvSpPr>
              <a:spLocks noChangeShapeType="1"/>
            </p:cNvSpPr>
            <p:nvPr/>
          </p:nvSpPr>
          <p:spPr bwMode="auto">
            <a:xfrm>
              <a:off x="3240" y="486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32">
              <a:extLst>
                <a:ext uri="{FF2B5EF4-FFF2-40B4-BE49-F238E27FC236}">
                  <a16:creationId xmlns:a16="http://schemas.microsoft.com/office/drawing/2014/main" id="{6A0607BC-55A2-42F1-8237-C35007F82835}"/>
                </a:ext>
              </a:extLst>
            </p:cNvPr>
            <p:cNvSpPr>
              <a:spLocks noChangeShapeType="1"/>
            </p:cNvSpPr>
            <p:nvPr/>
          </p:nvSpPr>
          <p:spPr bwMode="auto">
            <a:xfrm>
              <a:off x="3240" y="468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33">
              <a:extLst>
                <a:ext uri="{FF2B5EF4-FFF2-40B4-BE49-F238E27FC236}">
                  <a16:creationId xmlns:a16="http://schemas.microsoft.com/office/drawing/2014/main" id="{6E8FA691-11FD-4A2A-8764-725FE95275C3}"/>
                </a:ext>
              </a:extLst>
            </p:cNvPr>
            <p:cNvSpPr>
              <a:spLocks noChangeShapeType="1"/>
            </p:cNvSpPr>
            <p:nvPr/>
          </p:nvSpPr>
          <p:spPr bwMode="auto">
            <a:xfrm>
              <a:off x="3240" y="4500"/>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34">
              <a:extLst>
                <a:ext uri="{FF2B5EF4-FFF2-40B4-BE49-F238E27FC236}">
                  <a16:creationId xmlns:a16="http://schemas.microsoft.com/office/drawing/2014/main" id="{D5C7D5E7-4612-4011-9126-98F8AF0B6F13}"/>
                </a:ext>
              </a:extLst>
            </p:cNvPr>
            <p:cNvSpPr>
              <a:spLocks noChangeShapeType="1"/>
            </p:cNvSpPr>
            <p:nvPr/>
          </p:nvSpPr>
          <p:spPr bwMode="auto">
            <a:xfrm flipH="1">
              <a:off x="2160" y="360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35">
              <a:extLst>
                <a:ext uri="{FF2B5EF4-FFF2-40B4-BE49-F238E27FC236}">
                  <a16:creationId xmlns:a16="http://schemas.microsoft.com/office/drawing/2014/main" id="{351A7EC6-BC86-49DF-91C4-8960F5415C96}"/>
                </a:ext>
              </a:extLst>
            </p:cNvPr>
            <p:cNvSpPr>
              <a:spLocks noChangeShapeType="1"/>
            </p:cNvSpPr>
            <p:nvPr/>
          </p:nvSpPr>
          <p:spPr bwMode="auto">
            <a:xfrm flipH="1">
              <a:off x="2160" y="342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36">
              <a:extLst>
                <a:ext uri="{FF2B5EF4-FFF2-40B4-BE49-F238E27FC236}">
                  <a16:creationId xmlns:a16="http://schemas.microsoft.com/office/drawing/2014/main" id="{661498EE-091F-40F5-9D90-EC8DEA2808B3}"/>
                </a:ext>
              </a:extLst>
            </p:cNvPr>
            <p:cNvSpPr>
              <a:spLocks noChangeShapeType="1"/>
            </p:cNvSpPr>
            <p:nvPr/>
          </p:nvSpPr>
          <p:spPr bwMode="auto">
            <a:xfrm flipH="1">
              <a:off x="2160" y="3240"/>
              <a:ext cx="25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37">
              <a:extLst>
                <a:ext uri="{FF2B5EF4-FFF2-40B4-BE49-F238E27FC236}">
                  <a16:creationId xmlns:a16="http://schemas.microsoft.com/office/drawing/2014/main" id="{AA61AECE-BA2A-4CC0-87F4-EC1D2FB0B55F}"/>
                </a:ext>
              </a:extLst>
            </p:cNvPr>
            <p:cNvSpPr>
              <a:spLocks noChangeShapeType="1"/>
            </p:cNvSpPr>
            <p:nvPr/>
          </p:nvSpPr>
          <p:spPr bwMode="auto">
            <a:xfrm>
              <a:off x="3060" y="1260"/>
              <a:ext cx="0" cy="306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38">
              <a:extLst>
                <a:ext uri="{FF2B5EF4-FFF2-40B4-BE49-F238E27FC236}">
                  <a16:creationId xmlns:a16="http://schemas.microsoft.com/office/drawing/2014/main" id="{37E363A1-A090-403B-B979-469C856DEBF5}"/>
                </a:ext>
              </a:extLst>
            </p:cNvPr>
            <p:cNvSpPr>
              <a:spLocks noChangeShapeType="1"/>
            </p:cNvSpPr>
            <p:nvPr/>
          </p:nvSpPr>
          <p:spPr bwMode="auto">
            <a:xfrm>
              <a:off x="3960" y="1260"/>
              <a:ext cx="0" cy="45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39">
              <a:extLst>
                <a:ext uri="{FF2B5EF4-FFF2-40B4-BE49-F238E27FC236}">
                  <a16:creationId xmlns:a16="http://schemas.microsoft.com/office/drawing/2014/main" id="{42CE4FEC-B2D2-4AC4-9CF1-3F88A097D8A1}"/>
                </a:ext>
              </a:extLst>
            </p:cNvPr>
            <p:cNvSpPr>
              <a:spLocks noChangeShapeType="1"/>
            </p:cNvSpPr>
            <p:nvPr/>
          </p:nvSpPr>
          <p:spPr bwMode="auto">
            <a:xfrm>
              <a:off x="4860" y="1260"/>
              <a:ext cx="0" cy="16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40">
              <a:extLst>
                <a:ext uri="{FF2B5EF4-FFF2-40B4-BE49-F238E27FC236}">
                  <a16:creationId xmlns:a16="http://schemas.microsoft.com/office/drawing/2014/main" id="{6EEA50A0-B8A3-493F-806F-033335B4B815}"/>
                </a:ext>
              </a:extLst>
            </p:cNvPr>
            <p:cNvSpPr>
              <a:spLocks noChangeShapeType="1"/>
            </p:cNvSpPr>
            <p:nvPr/>
          </p:nvSpPr>
          <p:spPr bwMode="auto">
            <a:xfrm>
              <a:off x="6660" y="1260"/>
              <a:ext cx="0" cy="16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41">
              <a:extLst>
                <a:ext uri="{FF2B5EF4-FFF2-40B4-BE49-F238E27FC236}">
                  <a16:creationId xmlns:a16="http://schemas.microsoft.com/office/drawing/2014/main" id="{04AD6080-D828-45AA-A287-2FEC6D50485C}"/>
                </a:ext>
              </a:extLst>
            </p:cNvPr>
            <p:cNvSpPr>
              <a:spLocks noChangeShapeType="1"/>
            </p:cNvSpPr>
            <p:nvPr/>
          </p:nvSpPr>
          <p:spPr bwMode="auto">
            <a:xfrm>
              <a:off x="7560" y="1260"/>
              <a:ext cx="0" cy="45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42">
              <a:extLst>
                <a:ext uri="{FF2B5EF4-FFF2-40B4-BE49-F238E27FC236}">
                  <a16:creationId xmlns:a16="http://schemas.microsoft.com/office/drawing/2014/main" id="{23A9867D-60D5-47BA-A2D2-3E6BC1D30974}"/>
                </a:ext>
              </a:extLst>
            </p:cNvPr>
            <p:cNvSpPr>
              <a:spLocks noChangeShapeType="1"/>
            </p:cNvSpPr>
            <p:nvPr/>
          </p:nvSpPr>
          <p:spPr bwMode="auto">
            <a:xfrm>
              <a:off x="8460" y="1260"/>
              <a:ext cx="0" cy="9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243">
              <a:extLst>
                <a:ext uri="{FF2B5EF4-FFF2-40B4-BE49-F238E27FC236}">
                  <a16:creationId xmlns:a16="http://schemas.microsoft.com/office/drawing/2014/main" id="{459557AB-A209-4F38-9B5E-F298F1AE66BF}"/>
                </a:ext>
              </a:extLst>
            </p:cNvPr>
            <p:cNvSpPr>
              <a:spLocks noChangeShapeType="1"/>
            </p:cNvSpPr>
            <p:nvPr/>
          </p:nvSpPr>
          <p:spPr bwMode="auto">
            <a:xfrm>
              <a:off x="9360" y="1260"/>
              <a:ext cx="0" cy="9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244">
              <a:extLst>
                <a:ext uri="{FF2B5EF4-FFF2-40B4-BE49-F238E27FC236}">
                  <a16:creationId xmlns:a16="http://schemas.microsoft.com/office/drawing/2014/main" id="{F7AE81B3-DCE9-4940-BE1F-1B3F6806E553}"/>
                </a:ext>
              </a:extLst>
            </p:cNvPr>
            <p:cNvSpPr>
              <a:spLocks noChangeShapeType="1"/>
            </p:cNvSpPr>
            <p:nvPr/>
          </p:nvSpPr>
          <p:spPr bwMode="auto">
            <a:xfrm>
              <a:off x="7020" y="2160"/>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45">
              <a:extLst>
                <a:ext uri="{FF2B5EF4-FFF2-40B4-BE49-F238E27FC236}">
                  <a16:creationId xmlns:a16="http://schemas.microsoft.com/office/drawing/2014/main" id="{1FA7553E-B0D1-4F82-A5A7-6DD7E451C932}"/>
                </a:ext>
              </a:extLst>
            </p:cNvPr>
            <p:cNvSpPr>
              <a:spLocks noChangeShapeType="1"/>
            </p:cNvSpPr>
            <p:nvPr/>
          </p:nvSpPr>
          <p:spPr bwMode="auto">
            <a:xfrm>
              <a:off x="7020" y="558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246">
              <a:extLst>
                <a:ext uri="{FF2B5EF4-FFF2-40B4-BE49-F238E27FC236}">
                  <a16:creationId xmlns:a16="http://schemas.microsoft.com/office/drawing/2014/main" id="{895A24F3-3141-4DB8-B426-EC7C7309201B}"/>
                </a:ext>
              </a:extLst>
            </p:cNvPr>
            <p:cNvSpPr>
              <a:spLocks noChangeShapeType="1"/>
            </p:cNvSpPr>
            <p:nvPr/>
          </p:nvSpPr>
          <p:spPr bwMode="auto">
            <a:xfrm>
              <a:off x="7020" y="540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247">
              <a:extLst>
                <a:ext uri="{FF2B5EF4-FFF2-40B4-BE49-F238E27FC236}">
                  <a16:creationId xmlns:a16="http://schemas.microsoft.com/office/drawing/2014/main" id="{194B72EF-A89E-4631-A5E4-653FF3AA7327}"/>
                </a:ext>
              </a:extLst>
            </p:cNvPr>
            <p:cNvSpPr>
              <a:spLocks noChangeShapeType="1"/>
            </p:cNvSpPr>
            <p:nvPr/>
          </p:nvSpPr>
          <p:spPr bwMode="auto">
            <a:xfrm>
              <a:off x="7020" y="522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248">
              <a:extLst>
                <a:ext uri="{FF2B5EF4-FFF2-40B4-BE49-F238E27FC236}">
                  <a16:creationId xmlns:a16="http://schemas.microsoft.com/office/drawing/2014/main" id="{702C22B5-70BA-46E9-BCF2-210B98D032B2}"/>
                </a:ext>
              </a:extLst>
            </p:cNvPr>
            <p:cNvSpPr>
              <a:spLocks noChangeShapeType="1"/>
            </p:cNvSpPr>
            <p:nvPr/>
          </p:nvSpPr>
          <p:spPr bwMode="auto">
            <a:xfrm>
              <a:off x="7020" y="50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249">
              <a:extLst>
                <a:ext uri="{FF2B5EF4-FFF2-40B4-BE49-F238E27FC236}">
                  <a16:creationId xmlns:a16="http://schemas.microsoft.com/office/drawing/2014/main" id="{BFB256C0-40C6-4648-96A1-1B4E07093CE5}"/>
                </a:ext>
              </a:extLst>
            </p:cNvPr>
            <p:cNvSpPr>
              <a:spLocks noChangeShapeType="1"/>
            </p:cNvSpPr>
            <p:nvPr/>
          </p:nvSpPr>
          <p:spPr bwMode="auto">
            <a:xfrm>
              <a:off x="7020" y="486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250">
              <a:extLst>
                <a:ext uri="{FF2B5EF4-FFF2-40B4-BE49-F238E27FC236}">
                  <a16:creationId xmlns:a16="http://schemas.microsoft.com/office/drawing/2014/main" id="{A055B0B7-984A-4E5B-8CC7-2AAD8CC77C93}"/>
                </a:ext>
              </a:extLst>
            </p:cNvPr>
            <p:cNvSpPr>
              <a:spLocks noChangeShapeType="1"/>
            </p:cNvSpPr>
            <p:nvPr/>
          </p:nvSpPr>
          <p:spPr bwMode="auto">
            <a:xfrm>
              <a:off x="7020" y="468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251">
              <a:extLst>
                <a:ext uri="{FF2B5EF4-FFF2-40B4-BE49-F238E27FC236}">
                  <a16:creationId xmlns:a16="http://schemas.microsoft.com/office/drawing/2014/main" id="{14677B37-4CA8-4B29-A5E5-83A4DFC09CFA}"/>
                </a:ext>
              </a:extLst>
            </p:cNvPr>
            <p:cNvSpPr>
              <a:spLocks noChangeShapeType="1"/>
            </p:cNvSpPr>
            <p:nvPr/>
          </p:nvSpPr>
          <p:spPr bwMode="auto">
            <a:xfrm>
              <a:off x="7020" y="450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252">
              <a:extLst>
                <a:ext uri="{FF2B5EF4-FFF2-40B4-BE49-F238E27FC236}">
                  <a16:creationId xmlns:a16="http://schemas.microsoft.com/office/drawing/2014/main" id="{127215FE-4FE1-4FB1-9DBD-7A75DEB61F38}"/>
                </a:ext>
              </a:extLst>
            </p:cNvPr>
            <p:cNvSpPr>
              <a:spLocks noChangeShapeType="1"/>
            </p:cNvSpPr>
            <p:nvPr/>
          </p:nvSpPr>
          <p:spPr bwMode="auto">
            <a:xfrm>
              <a:off x="7020" y="32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253">
              <a:extLst>
                <a:ext uri="{FF2B5EF4-FFF2-40B4-BE49-F238E27FC236}">
                  <a16:creationId xmlns:a16="http://schemas.microsoft.com/office/drawing/2014/main" id="{2CFF77D9-1E4A-4566-8378-A5C39154CA26}"/>
                </a:ext>
              </a:extLst>
            </p:cNvPr>
            <p:cNvSpPr>
              <a:spLocks noChangeShapeType="1"/>
            </p:cNvSpPr>
            <p:nvPr/>
          </p:nvSpPr>
          <p:spPr bwMode="auto">
            <a:xfrm>
              <a:off x="7020" y="342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254">
              <a:extLst>
                <a:ext uri="{FF2B5EF4-FFF2-40B4-BE49-F238E27FC236}">
                  <a16:creationId xmlns:a16="http://schemas.microsoft.com/office/drawing/2014/main" id="{80C69F49-5135-4467-9641-BF8CFEA6F1B6}"/>
                </a:ext>
              </a:extLst>
            </p:cNvPr>
            <p:cNvSpPr>
              <a:spLocks noChangeShapeType="1"/>
            </p:cNvSpPr>
            <p:nvPr/>
          </p:nvSpPr>
          <p:spPr bwMode="auto">
            <a:xfrm>
              <a:off x="7020" y="360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255">
              <a:extLst>
                <a:ext uri="{FF2B5EF4-FFF2-40B4-BE49-F238E27FC236}">
                  <a16:creationId xmlns:a16="http://schemas.microsoft.com/office/drawing/2014/main" id="{B5AA321D-660A-4BB1-9B92-CD5F52C94133}"/>
                </a:ext>
              </a:extLst>
            </p:cNvPr>
            <p:cNvSpPr>
              <a:spLocks noChangeShapeType="1"/>
            </p:cNvSpPr>
            <p:nvPr/>
          </p:nvSpPr>
          <p:spPr bwMode="auto">
            <a:xfrm>
              <a:off x="7020" y="378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256">
              <a:extLst>
                <a:ext uri="{FF2B5EF4-FFF2-40B4-BE49-F238E27FC236}">
                  <a16:creationId xmlns:a16="http://schemas.microsoft.com/office/drawing/2014/main" id="{F0C1400A-A1EC-4428-9524-A409D495F266}"/>
                </a:ext>
              </a:extLst>
            </p:cNvPr>
            <p:cNvSpPr>
              <a:spLocks noChangeShapeType="1"/>
            </p:cNvSpPr>
            <p:nvPr/>
          </p:nvSpPr>
          <p:spPr bwMode="auto">
            <a:xfrm>
              <a:off x="7020" y="3957"/>
              <a:ext cx="72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257">
              <a:extLst>
                <a:ext uri="{FF2B5EF4-FFF2-40B4-BE49-F238E27FC236}">
                  <a16:creationId xmlns:a16="http://schemas.microsoft.com/office/drawing/2014/main" id="{BBA4F542-CBFD-485F-8A55-C4AFCD2ABA2F}"/>
                </a:ext>
              </a:extLst>
            </p:cNvPr>
            <p:cNvSpPr>
              <a:spLocks noChangeShapeType="1"/>
            </p:cNvSpPr>
            <p:nvPr/>
          </p:nvSpPr>
          <p:spPr bwMode="auto">
            <a:xfrm>
              <a:off x="7020" y="414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258">
              <a:extLst>
                <a:ext uri="{FF2B5EF4-FFF2-40B4-BE49-F238E27FC236}">
                  <a16:creationId xmlns:a16="http://schemas.microsoft.com/office/drawing/2014/main" id="{BA0A55B8-AA22-4CEF-BD23-FECC5C02E8DC}"/>
                </a:ext>
              </a:extLst>
            </p:cNvPr>
            <p:cNvSpPr>
              <a:spLocks noChangeShapeType="1"/>
            </p:cNvSpPr>
            <p:nvPr/>
          </p:nvSpPr>
          <p:spPr bwMode="auto">
            <a:xfrm>
              <a:off x="7020" y="432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259">
              <a:extLst>
                <a:ext uri="{FF2B5EF4-FFF2-40B4-BE49-F238E27FC236}">
                  <a16:creationId xmlns:a16="http://schemas.microsoft.com/office/drawing/2014/main" id="{A7F6B20E-3A3A-46ED-B052-7CEBBED56B04}"/>
                </a:ext>
              </a:extLst>
            </p:cNvPr>
            <p:cNvSpPr>
              <a:spLocks noChangeShapeType="1"/>
            </p:cNvSpPr>
            <p:nvPr/>
          </p:nvSpPr>
          <p:spPr bwMode="auto">
            <a:xfrm>
              <a:off x="522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260">
              <a:extLst>
                <a:ext uri="{FF2B5EF4-FFF2-40B4-BE49-F238E27FC236}">
                  <a16:creationId xmlns:a16="http://schemas.microsoft.com/office/drawing/2014/main" id="{8A4FC53F-1AAB-4B0B-BB9E-4E5754D13D64}"/>
                </a:ext>
              </a:extLst>
            </p:cNvPr>
            <p:cNvSpPr>
              <a:spLocks noChangeShapeType="1"/>
            </p:cNvSpPr>
            <p:nvPr/>
          </p:nvSpPr>
          <p:spPr bwMode="auto">
            <a:xfrm>
              <a:off x="540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261">
              <a:extLst>
                <a:ext uri="{FF2B5EF4-FFF2-40B4-BE49-F238E27FC236}">
                  <a16:creationId xmlns:a16="http://schemas.microsoft.com/office/drawing/2014/main" id="{CD91244C-38B9-42DB-9EE8-CEECEB4C4996}"/>
                </a:ext>
              </a:extLst>
            </p:cNvPr>
            <p:cNvSpPr>
              <a:spLocks noChangeShapeType="1"/>
            </p:cNvSpPr>
            <p:nvPr/>
          </p:nvSpPr>
          <p:spPr bwMode="auto">
            <a:xfrm>
              <a:off x="558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62">
              <a:extLst>
                <a:ext uri="{FF2B5EF4-FFF2-40B4-BE49-F238E27FC236}">
                  <a16:creationId xmlns:a16="http://schemas.microsoft.com/office/drawing/2014/main" id="{D5798249-0FA6-41E4-9699-78FB12A0A665}"/>
                </a:ext>
              </a:extLst>
            </p:cNvPr>
            <p:cNvSpPr>
              <a:spLocks noChangeShapeType="1"/>
            </p:cNvSpPr>
            <p:nvPr/>
          </p:nvSpPr>
          <p:spPr bwMode="auto">
            <a:xfrm>
              <a:off x="594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AutoShape 263">
              <a:extLst>
                <a:ext uri="{FF2B5EF4-FFF2-40B4-BE49-F238E27FC236}">
                  <a16:creationId xmlns:a16="http://schemas.microsoft.com/office/drawing/2014/main" id="{BB3A19D5-D121-491C-A4CD-A1E8772B9880}"/>
                </a:ext>
              </a:extLst>
            </p:cNvPr>
            <p:cNvSpPr>
              <a:spLocks noChangeArrowheads="1"/>
            </p:cNvSpPr>
            <p:nvPr/>
          </p:nvSpPr>
          <p:spPr bwMode="auto">
            <a:xfrm rot="5400000">
              <a:off x="9180" y="1620"/>
              <a:ext cx="900" cy="18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1" name="AutoShape 264">
              <a:extLst>
                <a:ext uri="{FF2B5EF4-FFF2-40B4-BE49-F238E27FC236}">
                  <a16:creationId xmlns:a16="http://schemas.microsoft.com/office/drawing/2014/main" id="{839AEA07-E4FE-4B92-AF80-767B25D11463}"/>
                </a:ext>
              </a:extLst>
            </p:cNvPr>
            <p:cNvSpPr>
              <a:spLocks noChangeArrowheads="1"/>
            </p:cNvSpPr>
            <p:nvPr/>
          </p:nvSpPr>
          <p:spPr bwMode="auto">
            <a:xfrm rot="10800000">
              <a:off x="3240" y="5760"/>
              <a:ext cx="1440" cy="18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2" name="AutoShape 265">
              <a:extLst>
                <a:ext uri="{FF2B5EF4-FFF2-40B4-BE49-F238E27FC236}">
                  <a16:creationId xmlns:a16="http://schemas.microsoft.com/office/drawing/2014/main" id="{CCFE0D3C-639E-4FFA-8B28-52BCDE6EBF38}"/>
                </a:ext>
              </a:extLst>
            </p:cNvPr>
            <p:cNvSpPr>
              <a:spLocks noChangeArrowheads="1"/>
            </p:cNvSpPr>
            <p:nvPr/>
          </p:nvSpPr>
          <p:spPr bwMode="auto">
            <a:xfrm rot="10800000">
              <a:off x="7020" y="5760"/>
              <a:ext cx="720" cy="18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3" name="Line 266">
              <a:extLst>
                <a:ext uri="{FF2B5EF4-FFF2-40B4-BE49-F238E27FC236}">
                  <a16:creationId xmlns:a16="http://schemas.microsoft.com/office/drawing/2014/main" id="{517177DB-60D1-4BD8-9A45-D0B2B5C5ADC3}"/>
                </a:ext>
              </a:extLst>
            </p:cNvPr>
            <p:cNvSpPr>
              <a:spLocks noChangeShapeType="1"/>
            </p:cNvSpPr>
            <p:nvPr/>
          </p:nvSpPr>
          <p:spPr bwMode="auto">
            <a:xfrm>
              <a:off x="6840" y="12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67">
              <a:extLst>
                <a:ext uri="{FF2B5EF4-FFF2-40B4-BE49-F238E27FC236}">
                  <a16:creationId xmlns:a16="http://schemas.microsoft.com/office/drawing/2014/main" id="{0F11A5EC-B24B-42B2-9DE2-B389ED7648BD}"/>
                </a:ext>
              </a:extLst>
            </p:cNvPr>
            <p:cNvSpPr>
              <a:spLocks noChangeShapeType="1"/>
            </p:cNvSpPr>
            <p:nvPr/>
          </p:nvSpPr>
          <p:spPr bwMode="auto">
            <a:xfrm>
              <a:off x="7020" y="3060"/>
              <a:ext cx="7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172" name="Picture 171"/>
          <p:cNvPicPr>
            <a:picLocks noChangeAspect="1"/>
          </p:cNvPicPr>
          <p:nvPr/>
        </p:nvPicPr>
        <p:blipFill>
          <a:blip r:embed="rId4"/>
          <a:stretch>
            <a:fillRect/>
          </a:stretch>
        </p:blipFill>
        <p:spPr>
          <a:xfrm>
            <a:off x="6461783" y="1713410"/>
            <a:ext cx="2444708" cy="2017951"/>
          </a:xfrm>
          <a:prstGeom prst="rect">
            <a:avLst/>
          </a:prstGeom>
        </p:spPr>
      </p:pic>
    </p:spTree>
    <p:extLst>
      <p:ext uri="{BB962C8B-B14F-4D97-AF65-F5344CB8AC3E}">
        <p14:creationId xmlns:p14="http://schemas.microsoft.com/office/powerpoint/2010/main" val="1656885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795847" y="827787"/>
          <a:ext cx="5914767" cy="5618261"/>
        </p:xfrm>
        <a:graphic>
          <a:graphicData uri="http://schemas.openxmlformats.org/drawingml/2006/table">
            <a:tbl>
              <a:tblPr firstRow="1" firstCol="1" bandRow="1"/>
              <a:tblGrid>
                <a:gridCol w="2216000">
                  <a:extLst>
                    <a:ext uri="{9D8B030D-6E8A-4147-A177-3AD203B41FA5}">
                      <a16:colId xmlns:a16="http://schemas.microsoft.com/office/drawing/2014/main" val="20000"/>
                    </a:ext>
                  </a:extLst>
                </a:gridCol>
                <a:gridCol w="1105716">
                  <a:extLst>
                    <a:ext uri="{9D8B030D-6E8A-4147-A177-3AD203B41FA5}">
                      <a16:colId xmlns:a16="http://schemas.microsoft.com/office/drawing/2014/main" val="20001"/>
                    </a:ext>
                  </a:extLst>
                </a:gridCol>
                <a:gridCol w="2593051">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System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Heat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Kinetic energy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Unit for power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Thermal energy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Unwanted energy transfer; energy is ‘wasted’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Specific heat capacity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Object or group of objects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Watt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Rate at which energy is transferred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Dissipation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Found in a moving object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Renewable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Fossil fuels – supplies will run out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Non-renewable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Energy needed to raise the temperature of 1Kg of a substance by 1</a:t>
                      </a:r>
                      <a:r>
                        <a:rPr lang="en-GB" sz="1600" baseline="30000">
                          <a:effectLst/>
                          <a:latin typeface="Arial" panose="020B0604020202020204" pitchFamily="34" charset="0"/>
                          <a:ea typeface="Times New Roman" panose="02020603050405020304" pitchFamily="18" charset="0"/>
                          <a:cs typeface="Times New Roman" panose="02020603050405020304" pitchFamily="18" charset="0"/>
                        </a:rPr>
                        <a:t>o</a:t>
                      </a:r>
                      <a:r>
                        <a:rPr lang="en-GB" sz="1600">
                          <a:effectLst/>
                          <a:latin typeface="Arial" panose="020B0604020202020204" pitchFamily="34" charset="0"/>
                          <a:ea typeface="Times New Roman" panose="02020603050405020304" pitchFamily="18" charset="0"/>
                          <a:cs typeface="Times New Roman" panose="02020603050405020304" pitchFamily="18" charset="0"/>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Power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Supplies will be replenished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smtClean="0">
                <a:solidFill>
                  <a:schemeClr val="accent6"/>
                </a:solidFill>
              </a:rPr>
              <a:t>Match IT</a:t>
            </a:r>
            <a:endParaRPr lang="en-GB" sz="2400" b="1" kern="0" dirty="0">
              <a:solidFill>
                <a:schemeClr val="accent6"/>
              </a:solidFill>
            </a:endParaRPr>
          </a:p>
        </p:txBody>
      </p:sp>
    </p:spTree>
    <p:extLst>
      <p:ext uri="{BB962C8B-B14F-4D97-AF65-F5344CB8AC3E}">
        <p14:creationId xmlns:p14="http://schemas.microsoft.com/office/powerpoint/2010/main" val="41793818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1795847" y="827787"/>
          <a:ext cx="5914767" cy="5618261"/>
        </p:xfrm>
        <a:graphic>
          <a:graphicData uri="http://schemas.openxmlformats.org/drawingml/2006/table">
            <a:tbl>
              <a:tblPr firstRow="1" firstCol="1" bandRow="1"/>
              <a:tblGrid>
                <a:gridCol w="2216000">
                  <a:extLst>
                    <a:ext uri="{9D8B030D-6E8A-4147-A177-3AD203B41FA5}">
                      <a16:colId xmlns:a16="http://schemas.microsoft.com/office/drawing/2014/main" val="20000"/>
                    </a:ext>
                  </a:extLst>
                </a:gridCol>
                <a:gridCol w="1105716">
                  <a:extLst>
                    <a:ext uri="{9D8B030D-6E8A-4147-A177-3AD203B41FA5}">
                      <a16:colId xmlns:a16="http://schemas.microsoft.com/office/drawing/2014/main" val="20001"/>
                    </a:ext>
                  </a:extLst>
                </a:gridCol>
                <a:gridCol w="2593051">
                  <a:extLst>
                    <a:ext uri="{9D8B030D-6E8A-4147-A177-3AD203B41FA5}">
                      <a16:colId xmlns:a16="http://schemas.microsoft.com/office/drawing/2014/main" val="20002"/>
                    </a:ext>
                  </a:extLst>
                </a:gridCol>
              </a:tblGrid>
              <a:tr h="604437">
                <a:tc>
                  <a:txBody>
                    <a:bodyPr/>
                    <a:lstStyle/>
                    <a:p>
                      <a:pPr algn="ctr">
                        <a:lnSpc>
                          <a:spcPct val="107000"/>
                        </a:lnSpc>
                        <a:spcAft>
                          <a:spcPts val="0"/>
                        </a:spcAft>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System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9">
                  <a:txBody>
                    <a:bodyPr/>
                    <a:lstStyle/>
                    <a:p>
                      <a:pPr algn="ctr">
                        <a:lnSpc>
                          <a:spcPct val="107000"/>
                        </a:lnSpc>
                        <a:spcAft>
                          <a:spcPts val="0"/>
                        </a:spcAf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Object or group of objects</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Kinetic energy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Found in a moving object</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Thermal energy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Heat</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Specific heat capacity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Energy needed to raise the temperature of 1Kg of a substance by 1</a:t>
                      </a:r>
                      <a:r>
                        <a:rPr kumimoji="0" lang="en-GB" sz="1600" b="0" i="0" u="none" strike="noStrike" kern="1200" cap="none" spc="0" normalizeH="0" baseline="3000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C</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Watt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Unit for power</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Dissipation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Unwanted energy transfer; energy is ‘wasted’ </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Renewable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Supplies will be replenished</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Non-renewable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Fossil fuels – supplies will run out</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600">
                          <a:effectLst/>
                          <a:latin typeface="Arial" panose="020B0604020202020204" pitchFamily="34" charset="0"/>
                          <a:ea typeface="Times New Roman" panose="02020603050405020304" pitchFamily="18" charset="0"/>
                          <a:cs typeface="Times New Roman" panose="02020603050405020304" pitchFamily="18" charset="0"/>
                        </a:rPr>
                        <a:t>Power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marL="0" marR="0" lvl="0" indent="0" algn="ctr" defTabSz="3429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Rate at which energy is transferred</a:t>
                      </a:r>
                      <a:endParaRPr kumimoji="0" lang="en-GB"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8"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smtClean="0">
                <a:solidFill>
                  <a:schemeClr val="accent6"/>
                </a:solidFill>
              </a:rPr>
              <a:t>Match IT - Answers</a:t>
            </a:r>
            <a:endParaRPr lang="en-GB" sz="2400" b="1" kern="0" dirty="0">
              <a:solidFill>
                <a:schemeClr val="accent6"/>
              </a:solidFill>
            </a:endParaRPr>
          </a:p>
        </p:txBody>
      </p:sp>
    </p:spTree>
    <p:extLst>
      <p:ext uri="{BB962C8B-B14F-4D97-AF65-F5344CB8AC3E}">
        <p14:creationId xmlns:p14="http://schemas.microsoft.com/office/powerpoint/2010/main" val="3502188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a:t>
            </a:r>
            <a:endParaRPr lang="en-GB" sz="2400" b="1" kern="0" dirty="0">
              <a:solidFill>
                <a:srgbClr val="F79646"/>
              </a:solidFill>
            </a:endParaRPr>
          </a:p>
        </p:txBody>
      </p:sp>
      <p:sp>
        <p:nvSpPr>
          <p:cNvPr id="2" name="Rectangle 1"/>
          <p:cNvSpPr/>
          <p:nvPr/>
        </p:nvSpPr>
        <p:spPr>
          <a:xfrm>
            <a:off x="168442" y="920787"/>
            <a:ext cx="7255042" cy="38869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Label the diagram to show the energy transfers occurring in the light bulb.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rc_mi" descr="Image result for light bulb">
            <a:hlinkClick r:id="rId2"/>
          </p:cNvPr>
          <p:cNvPicPr/>
          <p:nvPr/>
        </p:nvPicPr>
        <p:blipFill rotWithShape="1">
          <a:blip r:embed="rId3" cstate="print">
            <a:extLst>
              <a:ext uri="{28A0092B-C50C-407E-A947-70E740481C1C}">
                <a14:useLocalDpi xmlns:a14="http://schemas.microsoft.com/office/drawing/2010/main" val="0"/>
              </a:ext>
            </a:extLst>
          </a:blip>
          <a:srcRect l="29215" r="28028"/>
          <a:stretch/>
        </p:blipFill>
        <p:spPr bwMode="auto">
          <a:xfrm>
            <a:off x="3678237" y="2049145"/>
            <a:ext cx="1787525" cy="27597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167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a:t>
            </a:r>
            <a:endParaRPr lang="en-GB" sz="2400" b="1" kern="0" dirty="0">
              <a:solidFill>
                <a:srgbClr val="F79646"/>
              </a:solidFill>
            </a:endParaRPr>
          </a:p>
        </p:txBody>
      </p:sp>
      <p:sp>
        <p:nvSpPr>
          <p:cNvPr id="2" name="Rectangle 1"/>
          <p:cNvSpPr/>
          <p:nvPr/>
        </p:nvSpPr>
        <p:spPr>
          <a:xfrm>
            <a:off x="168442" y="920787"/>
            <a:ext cx="7255042" cy="388696"/>
          </a:xfrm>
          <a:prstGeom prst="rect">
            <a:avLst/>
          </a:prstGeom>
        </p:spPr>
        <p:txBody>
          <a:bodyPr wrap="square">
            <a:spAutoFit/>
          </a:bodyPr>
          <a:lstStyle/>
          <a:p>
            <a:pPr>
              <a:lnSpc>
                <a:spcPct val="107000"/>
              </a:lnSpc>
              <a:spcAft>
                <a:spcPts val="800"/>
              </a:spcAft>
            </a:pPr>
            <a:r>
              <a:rPr lang="en-GB" dirty="0">
                <a:solidFill>
                  <a:prstClr val="black"/>
                </a:solidFill>
                <a:ea typeface="Calibri" panose="020F0502020204030204" pitchFamily="34" charset="0"/>
                <a:cs typeface="Times New Roman" panose="02020603050405020304" pitchFamily="18" charset="0"/>
              </a:rPr>
              <a:t>Label the diagram to show the energy transfers occurring in the light bulb.</a:t>
            </a:r>
            <a:endParaRPr lang="en-GB" sz="1400" dirty="0">
              <a:solidFill>
                <a:prstClr val="black"/>
              </a:solidFill>
              <a:ea typeface="Calibri" panose="020F0502020204030204" pitchFamily="34" charset="0"/>
              <a:cs typeface="Times New Roman" panose="02020603050405020304" pitchFamily="18" charset="0"/>
            </a:endParaRPr>
          </a:p>
        </p:txBody>
      </p:sp>
      <p:pic>
        <p:nvPicPr>
          <p:cNvPr id="5" name="irc_mi" descr="Image result for light bulb">
            <a:hlinkClick r:id="rId2"/>
          </p:cNvPr>
          <p:cNvPicPr/>
          <p:nvPr/>
        </p:nvPicPr>
        <p:blipFill rotWithShape="1">
          <a:blip r:embed="rId3" cstate="print">
            <a:extLst>
              <a:ext uri="{28A0092B-C50C-407E-A947-70E740481C1C}">
                <a14:useLocalDpi xmlns:a14="http://schemas.microsoft.com/office/drawing/2010/main" val="0"/>
              </a:ext>
            </a:extLst>
          </a:blip>
          <a:srcRect l="29215" r="28028"/>
          <a:stretch/>
        </p:blipFill>
        <p:spPr bwMode="auto">
          <a:xfrm>
            <a:off x="3678237" y="2049145"/>
            <a:ext cx="1787525" cy="2759710"/>
          </a:xfrm>
          <a:prstGeom prst="rect">
            <a:avLst/>
          </a:prstGeom>
          <a:noFill/>
          <a:ln>
            <a:noFill/>
          </a:ln>
          <a:extLst>
            <a:ext uri="{53640926-AAD7-44D8-BBD7-CCE9431645EC}">
              <a14:shadowObscured xmlns:a14="http://schemas.microsoft.com/office/drawing/2010/main"/>
            </a:ext>
          </a:extLst>
        </p:spPr>
      </p:pic>
      <p:sp>
        <p:nvSpPr>
          <p:cNvPr id="3" name="Right Arrow 2"/>
          <p:cNvSpPr/>
          <p:nvPr/>
        </p:nvSpPr>
        <p:spPr>
          <a:xfrm>
            <a:off x="1179095" y="2658979"/>
            <a:ext cx="2499142" cy="190098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Electrical energy</a:t>
            </a:r>
            <a:endParaRPr lang="en-GB" dirty="0"/>
          </a:p>
        </p:txBody>
      </p:sp>
      <p:sp>
        <p:nvSpPr>
          <p:cNvPr id="6" name="Right Arrow 5"/>
          <p:cNvSpPr/>
          <p:nvPr/>
        </p:nvSpPr>
        <p:spPr>
          <a:xfrm>
            <a:off x="5618747" y="2791326"/>
            <a:ext cx="2502569" cy="80611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Light energy</a:t>
            </a:r>
            <a:endParaRPr lang="en-GB" dirty="0"/>
          </a:p>
        </p:txBody>
      </p:sp>
      <p:sp>
        <p:nvSpPr>
          <p:cNvPr id="7" name="Down Arrow 6"/>
          <p:cNvSpPr/>
          <p:nvPr/>
        </p:nvSpPr>
        <p:spPr>
          <a:xfrm rot="18650446">
            <a:off x="5552537" y="3709787"/>
            <a:ext cx="2322095" cy="219813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Thermal energy</a:t>
            </a:r>
            <a:endParaRPr lang="en-GB" dirty="0"/>
          </a:p>
        </p:txBody>
      </p:sp>
    </p:spTree>
    <p:extLst>
      <p:ext uri="{BB962C8B-B14F-4D97-AF65-F5344CB8AC3E}">
        <p14:creationId xmlns:p14="http://schemas.microsoft.com/office/powerpoint/2010/main" val="210130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a:t>
            </a:r>
            <a:endParaRPr lang="en-GB" sz="2400" b="1" kern="0" dirty="0">
              <a:solidFill>
                <a:srgbClr val="F79646"/>
              </a:solidFill>
            </a:endParaRPr>
          </a:p>
        </p:txBody>
      </p:sp>
      <p:pic>
        <p:nvPicPr>
          <p:cNvPr id="2" name="Picture 1"/>
          <p:cNvPicPr>
            <a:picLocks noChangeAspect="1"/>
          </p:cNvPicPr>
          <p:nvPr/>
        </p:nvPicPr>
        <p:blipFill>
          <a:blip r:embed="rId2"/>
          <a:stretch>
            <a:fillRect/>
          </a:stretch>
        </p:blipFill>
        <p:spPr>
          <a:xfrm>
            <a:off x="3419475" y="885825"/>
            <a:ext cx="2305050" cy="5086350"/>
          </a:xfrm>
          <a:prstGeom prst="rect">
            <a:avLst/>
          </a:prstGeom>
        </p:spPr>
      </p:pic>
    </p:spTree>
    <p:extLst>
      <p:ext uri="{BB962C8B-B14F-4D97-AF65-F5344CB8AC3E}">
        <p14:creationId xmlns:p14="http://schemas.microsoft.com/office/powerpoint/2010/main" val="20939725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9785" y="2475498"/>
            <a:ext cx="4467225" cy="1714500"/>
          </a:xfrm>
          <a:prstGeom prst="rect">
            <a:avLst/>
          </a:prstGeom>
        </p:spPr>
      </p:pic>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graphicFrame>
        <p:nvGraphicFramePr>
          <p:cNvPr id="2" name="Table 1"/>
          <p:cNvGraphicFramePr>
            <a:graphicFrameLocks noGrp="1"/>
          </p:cNvGraphicFramePr>
          <p:nvPr>
            <p:extLst/>
          </p:nvPr>
        </p:nvGraphicFramePr>
        <p:xfrm>
          <a:off x="6118926" y="930875"/>
          <a:ext cx="2458453" cy="4297680"/>
        </p:xfrm>
        <a:graphic>
          <a:graphicData uri="http://schemas.openxmlformats.org/drawingml/2006/table">
            <a:tbl>
              <a:tblPr firstRow="1" bandRow="1">
                <a:tableStyleId>{5940675A-B579-460E-94D1-54222C63F5DA}</a:tableStyleId>
              </a:tblPr>
              <a:tblGrid>
                <a:gridCol w="2458453">
                  <a:extLst>
                    <a:ext uri="{9D8B030D-6E8A-4147-A177-3AD203B41FA5}">
                      <a16:colId xmlns:a16="http://schemas.microsoft.com/office/drawing/2014/main" val="20000"/>
                    </a:ext>
                  </a:extLst>
                </a:gridCol>
              </a:tblGrid>
              <a:tr h="370840">
                <a:tc>
                  <a:txBody>
                    <a:bodyPr/>
                    <a:lstStyle/>
                    <a:p>
                      <a:pPr algn="ctr"/>
                      <a:r>
                        <a:rPr lang="en-GB" sz="2400" dirty="0" smtClean="0"/>
                        <a:t>Chemical in fuel</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endParaRPr lang="en-GB" sz="240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GB" sz="2400" dirty="0" smtClean="0"/>
                        <a:t>Thermal in heated objects</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ctr"/>
                      <a:endParaRPr lang="en-GB" sz="2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ctr"/>
                      <a:r>
                        <a:rPr lang="en-GB" sz="2400" dirty="0" smtClean="0"/>
                        <a:t>Sound in vibrating objects</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ctr"/>
                      <a:endParaRPr lang="en-GB" sz="24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ctr"/>
                      <a:r>
                        <a:rPr lang="en-GB" sz="2400" dirty="0" smtClean="0"/>
                        <a:t>Kinetic in moving objects</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cxnSp>
        <p:nvCxnSpPr>
          <p:cNvPr id="5" name="Straight Arrow Connector 4"/>
          <p:cNvCxnSpPr/>
          <p:nvPr/>
        </p:nvCxnSpPr>
        <p:spPr>
          <a:xfrm flipH="1">
            <a:off x="1619672" y="1172205"/>
            <a:ext cx="4499254" cy="20642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502568" y="4315176"/>
            <a:ext cx="3164305" cy="923330"/>
          </a:xfrm>
          <a:prstGeom prst="rect">
            <a:avLst/>
          </a:prstGeom>
          <a:noFill/>
          <a:ln>
            <a:solidFill>
              <a:schemeClr val="accent6">
                <a:lumMod val="75000"/>
              </a:schemeClr>
            </a:solidFill>
          </a:ln>
        </p:spPr>
        <p:txBody>
          <a:bodyPr wrap="square" rtlCol="0">
            <a:spAutoFit/>
          </a:bodyPr>
          <a:lstStyle/>
          <a:p>
            <a:r>
              <a:rPr lang="en-GB" dirty="0" smtClean="0"/>
              <a:t>The remaining three energy types could be on any of the three remaining arrows</a:t>
            </a:r>
            <a:endParaRPr lang="en-GB" dirty="0"/>
          </a:p>
        </p:txBody>
      </p:sp>
    </p:spTree>
    <p:extLst>
      <p:ext uri="{BB962C8B-B14F-4D97-AF65-F5344CB8AC3E}">
        <p14:creationId xmlns:p14="http://schemas.microsoft.com/office/powerpoint/2010/main" val="195271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pic>
        <p:nvPicPr>
          <p:cNvPr id="17" name="Picture 16"/>
          <p:cNvPicPr>
            <a:picLocks noChangeAspect="1"/>
          </p:cNvPicPr>
          <p:nvPr/>
        </p:nvPicPr>
        <p:blipFill>
          <a:blip r:embed="rId2"/>
          <a:stretch>
            <a:fillRect/>
          </a:stretch>
        </p:blipFill>
        <p:spPr>
          <a:xfrm>
            <a:off x="1703583" y="1094029"/>
            <a:ext cx="5736833" cy="4669941"/>
          </a:xfrm>
          <a:prstGeom prst="rect">
            <a:avLst/>
          </a:prstGeom>
        </p:spPr>
      </p:pic>
    </p:spTree>
    <p:extLst>
      <p:ext uri="{BB962C8B-B14F-4D97-AF65-F5344CB8AC3E}">
        <p14:creationId xmlns:p14="http://schemas.microsoft.com/office/powerpoint/2010/main" val="2848468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pic>
        <p:nvPicPr>
          <p:cNvPr id="28" name="Picture 27"/>
          <p:cNvPicPr>
            <a:picLocks noChangeAspect="1"/>
          </p:cNvPicPr>
          <p:nvPr/>
        </p:nvPicPr>
        <p:blipFill>
          <a:blip r:embed="rId2"/>
          <a:stretch>
            <a:fillRect/>
          </a:stretch>
        </p:blipFill>
        <p:spPr>
          <a:xfrm>
            <a:off x="508664" y="1551269"/>
            <a:ext cx="8126672" cy="3755461"/>
          </a:xfrm>
          <a:prstGeom prst="rect">
            <a:avLst/>
          </a:prstGeom>
        </p:spPr>
      </p:pic>
    </p:spTree>
    <p:extLst>
      <p:ext uri="{BB962C8B-B14F-4D97-AF65-F5344CB8AC3E}">
        <p14:creationId xmlns:p14="http://schemas.microsoft.com/office/powerpoint/2010/main" val="3285341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a:spcBef>
                <a:spcPct val="20000"/>
              </a:spcBef>
              <a:defRPr/>
            </a:pPr>
            <a:r>
              <a:rPr lang="en-US" sz="2400" b="1" kern="0" dirty="0" smtClean="0">
                <a:solidFill>
                  <a:srgbClr val="F79646"/>
                </a:solidFill>
              </a:rPr>
              <a:t>Label IT - Answers</a:t>
            </a:r>
            <a:endParaRPr lang="en-GB" sz="2400" b="1" kern="0" dirty="0">
              <a:solidFill>
                <a:srgbClr val="F79646"/>
              </a:solidFill>
            </a:endParaRPr>
          </a:p>
        </p:txBody>
      </p:sp>
      <p:pic>
        <p:nvPicPr>
          <p:cNvPr id="15" name="Picture 14"/>
          <p:cNvPicPr>
            <a:picLocks noChangeAspect="1"/>
          </p:cNvPicPr>
          <p:nvPr/>
        </p:nvPicPr>
        <p:blipFill>
          <a:blip r:embed="rId2"/>
          <a:stretch>
            <a:fillRect/>
          </a:stretch>
        </p:blipFill>
        <p:spPr>
          <a:xfrm>
            <a:off x="1493253" y="1276925"/>
            <a:ext cx="6157494" cy="4304149"/>
          </a:xfrm>
          <a:prstGeom prst="rect">
            <a:avLst/>
          </a:prstGeom>
        </p:spPr>
      </p:pic>
    </p:spTree>
    <p:extLst>
      <p:ext uri="{BB962C8B-B14F-4D97-AF65-F5344CB8AC3E}">
        <p14:creationId xmlns:p14="http://schemas.microsoft.com/office/powerpoint/2010/main" val="140019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4410812"/>
              </p:ext>
            </p:extLst>
          </p:nvPr>
        </p:nvGraphicFramePr>
        <p:xfrm>
          <a:off x="222423" y="839169"/>
          <a:ext cx="2216000" cy="5439933"/>
        </p:xfrm>
        <a:graphic>
          <a:graphicData uri="http://schemas.openxmlformats.org/drawingml/2006/table">
            <a:tbl>
              <a:tblPr firstRow="1" firstCol="1" bandRow="1"/>
              <a:tblGrid>
                <a:gridCol w="2216000">
                  <a:extLst>
                    <a:ext uri="{9D8B030D-6E8A-4147-A177-3AD203B41FA5}">
                      <a16:colId xmlns:a16="http://schemas.microsoft.com/office/drawing/2014/main" val="20000"/>
                    </a:ext>
                  </a:extLst>
                </a:gridCol>
              </a:tblGrid>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membrane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wall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Chloroplast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Cytoplasm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Nucleus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Vacuole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Mitochondria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Ribosome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Plasmid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Title 1"/>
          <p:cNvSpPr txBox="1">
            <a:spLocks/>
          </p:cNvSpPr>
          <p:nvPr/>
        </p:nvSpPr>
        <p:spPr>
          <a:xfrm>
            <a:off x="1619672" y="35655"/>
            <a:ext cx="7524328" cy="657041"/>
          </a:xfrm>
          <a:prstGeom prst="rect">
            <a:avLst/>
          </a:prstGeom>
        </p:spPr>
        <p:txBody>
          <a:bodyPr vert="horz" lIns="91440" tIns="45720" rIns="91440" bIns="45720" rtlCol="0" anchor="ctr">
            <a:noAutofit/>
          </a:bodyPr>
          <a:lstStyle>
            <a:lvl1pPr algn="l" defTabSz="342900" rtl="0" eaLnBrk="1" latinLnBrk="0" hangingPunct="1">
              <a:spcBef>
                <a:spcPct val="0"/>
              </a:spcBef>
              <a:buNone/>
              <a:defRPr sz="3300" kern="1200">
                <a:solidFill>
                  <a:schemeClr val="tx1"/>
                </a:solidFill>
                <a:latin typeface="+mj-lt"/>
                <a:ea typeface="+mj-ea"/>
                <a:cs typeface="Lato Medium"/>
              </a:defRPr>
            </a:lvl1pPr>
          </a:lstStyle>
          <a:p>
            <a:pPr marL="342900" lvl="1" algn="r" defTabSz="342900" rtl="0">
              <a:spcBef>
                <a:spcPct val="20000"/>
              </a:spcBef>
              <a:defRPr/>
            </a:pPr>
            <a:r>
              <a:rPr lang="en-US" sz="2400" b="1" kern="0" dirty="0" err="1" smtClean="0">
                <a:solidFill>
                  <a:schemeClr val="accent6"/>
                </a:solidFill>
              </a:rPr>
              <a:t>GetIT</a:t>
            </a:r>
            <a:r>
              <a:rPr lang="en-US" sz="2400" b="1" kern="0" dirty="0" smtClean="0">
                <a:solidFill>
                  <a:schemeClr val="accent6"/>
                </a:solidFill>
              </a:rPr>
              <a:t> – Cell structure</a:t>
            </a:r>
            <a:endParaRPr lang="en-GB" sz="2400" b="1" kern="0" dirty="0">
              <a:solidFill>
                <a:schemeClr val="accent6"/>
              </a:solidFill>
            </a:endParaRPr>
          </a:p>
        </p:txBody>
      </p:sp>
      <p:sp>
        <p:nvSpPr>
          <p:cNvPr id="6" name="Content Placeholder 2"/>
          <p:cNvSpPr>
            <a:spLocks noGrp="1"/>
          </p:cNvSpPr>
          <p:nvPr>
            <p:ph idx="1"/>
          </p:nvPr>
        </p:nvSpPr>
        <p:spPr>
          <a:xfrm>
            <a:off x="2636108" y="839169"/>
            <a:ext cx="6177692" cy="5460031"/>
          </a:xfrm>
        </p:spPr>
        <p:txBody>
          <a:bodyPr/>
          <a:lstStyle/>
          <a:p>
            <a:r>
              <a:rPr lang="en-GB" dirty="0" smtClean="0"/>
              <a:t>Colour in </a:t>
            </a:r>
            <a:r>
              <a:rPr lang="en-GB" dirty="0" smtClean="0">
                <a:solidFill>
                  <a:schemeClr val="accent3">
                    <a:lumMod val="75000"/>
                  </a:schemeClr>
                </a:solidFill>
              </a:rPr>
              <a:t>green</a:t>
            </a:r>
            <a:r>
              <a:rPr lang="en-GB" dirty="0" smtClean="0"/>
              <a:t> the organelles which are found in a plant cell </a:t>
            </a:r>
            <a:r>
              <a:rPr lang="en-GB" b="1" dirty="0" smtClean="0"/>
              <a:t>not</a:t>
            </a:r>
            <a:r>
              <a:rPr lang="en-GB" dirty="0" smtClean="0"/>
              <a:t> an animal cell.</a:t>
            </a:r>
          </a:p>
          <a:p>
            <a:r>
              <a:rPr lang="en-GB" dirty="0" smtClean="0"/>
              <a:t>Colour in </a:t>
            </a:r>
            <a:r>
              <a:rPr lang="en-GB" dirty="0" smtClean="0">
                <a:solidFill>
                  <a:schemeClr val="accent6">
                    <a:lumMod val="75000"/>
                  </a:schemeClr>
                </a:solidFill>
              </a:rPr>
              <a:t>orange</a:t>
            </a:r>
            <a:r>
              <a:rPr lang="en-GB" dirty="0" smtClean="0"/>
              <a:t> the organelles which are found in a bacterial cell.</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891920428"/>
              </p:ext>
            </p:extLst>
          </p:nvPr>
        </p:nvGraphicFramePr>
        <p:xfrm>
          <a:off x="222423" y="839169"/>
          <a:ext cx="2216000" cy="5439933"/>
        </p:xfrm>
        <a:graphic>
          <a:graphicData uri="http://schemas.openxmlformats.org/drawingml/2006/table">
            <a:tbl>
              <a:tblPr firstRow="1" firstCol="1" bandRow="1"/>
              <a:tblGrid>
                <a:gridCol w="2216000">
                  <a:extLst>
                    <a:ext uri="{9D8B030D-6E8A-4147-A177-3AD203B41FA5}">
                      <a16:colId xmlns:a16="http://schemas.microsoft.com/office/drawing/2014/main" val="20000"/>
                    </a:ext>
                  </a:extLst>
                </a:gridCol>
              </a:tblGrid>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membrane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wall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Chloroplast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Cytoplasm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Nucleus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400">
                          <a:effectLst/>
                          <a:latin typeface="Arial" panose="020B0604020202020204" pitchFamily="34" charset="0"/>
                          <a:ea typeface="Times New Roman" panose="02020603050405020304" pitchFamily="18" charset="0"/>
                          <a:cs typeface="Times New Roman" panose="02020603050405020304" pitchFamily="18" charset="0"/>
                        </a:rPr>
                        <a:t>Vacuole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Mitochondria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Ribosome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Plasmid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53583929"/>
              </p:ext>
            </p:extLst>
          </p:nvPr>
        </p:nvGraphicFramePr>
        <p:xfrm>
          <a:off x="222423" y="839168"/>
          <a:ext cx="2216000" cy="5439933"/>
        </p:xfrm>
        <a:graphic>
          <a:graphicData uri="http://schemas.openxmlformats.org/drawingml/2006/table">
            <a:tbl>
              <a:tblPr firstRow="1" firstCol="1" bandRow="1"/>
              <a:tblGrid>
                <a:gridCol w="2216000">
                  <a:extLst>
                    <a:ext uri="{9D8B030D-6E8A-4147-A177-3AD203B41FA5}">
                      <a16:colId xmlns:a16="http://schemas.microsoft.com/office/drawing/2014/main" val="20000"/>
                    </a:ext>
                  </a:extLst>
                </a:gridCol>
              </a:tblGrid>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membrane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Cell wall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Chloroplast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Cytoplasm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Nucleus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Vacuole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Mitochondria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Ribosome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437">
                <a:tc>
                  <a:txBody>
                    <a:bodyPr/>
                    <a:lstStyle/>
                    <a:p>
                      <a:pPr algn="ctr">
                        <a:lnSpc>
                          <a:spcPct val="107000"/>
                        </a:lnSpc>
                        <a:spcAft>
                          <a:spcPts val="0"/>
                        </a:spcAft>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Plasmid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975" marR="31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9157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489A17B-A778-43E8-8CAD-39AF0ABD1C3C}" vid="{5B90DF28-B678-4AF8-820C-D210C98786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TotalTime>
  <Words>16024</Words>
  <Application>Microsoft Office PowerPoint</Application>
  <PresentationFormat>On-screen Show (4:3)</PresentationFormat>
  <Paragraphs>552</Paragraphs>
  <Slides>50</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Calibri</vt:lpstr>
      <vt:lpstr>Calibri Light</vt:lpstr>
      <vt:lpstr>Lato Medium</vt:lpstr>
      <vt:lpstr>News Gothic MT</vt:lpstr>
      <vt:lpstr>Times New Roman</vt:lpstr>
      <vt:lpstr>Trebuchet MS</vt:lpstr>
      <vt:lpstr>Office Theme</vt:lpstr>
      <vt:lpstr>1_Office Theme</vt:lpstr>
      <vt:lpstr>PowerPoint Presentation</vt:lpstr>
      <vt:lpstr>GetIT – Cell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Collins</dc:creator>
  <cp:lastModifiedBy>G Weir</cp:lastModifiedBy>
  <cp:revision>30</cp:revision>
  <dcterms:created xsi:type="dcterms:W3CDTF">2017-06-26T13:40:53Z</dcterms:created>
  <dcterms:modified xsi:type="dcterms:W3CDTF">2017-11-02T14:53:59Z</dcterms:modified>
</cp:coreProperties>
</file>